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sldIdLst>
    <p:sldId id="267" r:id="rId2"/>
    <p:sldId id="265" r:id="rId3"/>
    <p:sldId id="283" r:id="rId4"/>
    <p:sldId id="285" r:id="rId5"/>
    <p:sldId id="284" r:id="rId6"/>
    <p:sldId id="275" r:id="rId7"/>
    <p:sldId id="286" r:id="rId8"/>
    <p:sldId id="293" r:id="rId9"/>
    <p:sldId id="276" r:id="rId10"/>
    <p:sldId id="266" r:id="rId11"/>
    <p:sldId id="269" r:id="rId12"/>
    <p:sldId id="297" r:id="rId13"/>
    <p:sldId id="298" r:id="rId14"/>
    <p:sldId id="272" r:id="rId15"/>
    <p:sldId id="277" r:id="rId16"/>
    <p:sldId id="290" r:id="rId17"/>
    <p:sldId id="291" r:id="rId18"/>
    <p:sldId id="292" r:id="rId19"/>
    <p:sldId id="296" r:id="rId20"/>
    <p:sldId id="295" r:id="rId21"/>
    <p:sldId id="294" r:id="rId22"/>
    <p:sldId id="270" r:id="rId23"/>
  </p:sldIdLst>
  <p:sldSz cx="9144000" cy="6858000" type="screen4x3"/>
  <p:notesSz cx="6858000" cy="9144000"/>
  <p:embeddedFontLst>
    <p:embeddedFont>
      <p:font typeface="Georgia" pitchFamily="18" charset="0"/>
      <p:regular r:id="rId24"/>
      <p:bold r:id="rId25"/>
      <p:italic r:id="rId26"/>
      <p:boldItalic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Constantia" pitchFamily="18" charset="0"/>
      <p:regular r:id="rId32"/>
      <p:bold r:id="rId33"/>
      <p:italic r:id="rId34"/>
      <p:boldItalic r:id="rId3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8954" autoAdjust="0"/>
    <p:restoredTop sz="94660"/>
  </p:normalViewPr>
  <p:slideViewPr>
    <p:cSldViewPr>
      <p:cViewPr>
        <p:scale>
          <a:sx n="84" d="100"/>
          <a:sy n="84" d="100"/>
        </p:scale>
        <p:origin x="-4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75"/>
      <c:perspective val="30"/>
    </c:view3D>
    <c:plotArea>
      <c:layout>
        <c:manualLayout>
          <c:layoutTarget val="inner"/>
          <c:xMode val="edge"/>
          <c:yMode val="edge"/>
          <c:x val="0.2724917197850269"/>
          <c:y val="0.29696201795837013"/>
          <c:w val="0.72750828021497349"/>
          <c:h val="0.6815078515710774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Пробовали ли вы домашний творог?</c:v>
                </c:pt>
              </c:strCache>
            </c:strRef>
          </c:tx>
          <c:explosion val="25"/>
          <c:dPt>
            <c:idx val="0"/>
            <c:explosion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1.871956109652961E-2"/>
                  <c:y val="-0.12332668207848813"/>
                </c:manualLayout>
              </c:layout>
              <c:spPr/>
              <c:txPr>
                <a:bodyPr/>
                <a:lstStyle/>
                <a:p>
                  <a:pPr>
                    <a:defRPr sz="3200" b="1" i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-0.10937129386604452"/>
                  <c:y val="-0.17530545433093475"/>
                </c:manualLayout>
              </c:layout>
              <c:spPr/>
              <c:txPr>
                <a:bodyPr/>
                <a:lstStyle/>
                <a:p>
                  <a:pPr>
                    <a:defRPr sz="3200" b="1" i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Val val="1"/>
            </c:dLbl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</c:v>
                </c:pt>
                <c:pt idx="1">
                  <c:v>14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83996842612725553"/>
          <c:y val="0.51337723992727058"/>
          <c:w val="0.16003157387274439"/>
          <c:h val="0.23878850859389616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7078943316977295E-2"/>
          <c:y val="0.46739575232381586"/>
          <c:w val="0.54730682612179804"/>
          <c:h val="0.475149520423656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ли вы из чего готовят творог?</c:v>
                </c:pt>
              </c:strCache>
            </c:strRef>
          </c:tx>
          <c:explosion val="25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</c:spPr>
          </c:dPt>
          <c:dPt>
            <c:idx val="2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3.6622739865850101E-2"/>
                  <c:y val="-0.24706764063250194"/>
                </c:manualLayout>
              </c:layout>
              <c:spPr/>
              <c:txPr>
                <a:bodyPr/>
                <a:lstStyle/>
                <a:p>
                  <a:pPr>
                    <a:defRPr sz="3200" b="1" i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-2.4857101195683875E-2"/>
                  <c:y val="7.9499766127120411E-2"/>
                </c:manualLayout>
              </c:layout>
              <c:spPr/>
              <c:txPr>
                <a:bodyPr/>
                <a:lstStyle/>
                <a:p>
                  <a:pPr>
                    <a:defRPr sz="3200" b="1" i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4.8662085642072507E-2"/>
                  <c:y val="-6.3829288927019515E-2"/>
                </c:manualLayout>
              </c:layout>
              <c:spPr/>
              <c:txPr>
                <a:bodyPr/>
                <a:lstStyle/>
                <a:p>
                  <a:pPr>
                    <a:defRPr sz="3200" b="1" i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</c:v>
                </c:pt>
                <c:pt idx="1">
                  <c:v>7</c:v>
                </c:pt>
                <c:pt idx="2">
                  <c:v>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80006715787479132"/>
          <c:y val="0.47197024404695781"/>
          <c:w val="0.18113258474425728"/>
          <c:h val="0.3307840795467171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Считаете ли вы, что творог полезен?</c:v>
                </c:pt>
              </c:strCache>
            </c:strRef>
          </c:tx>
          <c:explosion val="25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5.7641076115485565E-2"/>
                  <c:y val="-0.25160088582677181"/>
                </c:manualLayout>
              </c:layout>
              <c:tx>
                <c:rich>
                  <a:bodyPr/>
                  <a:lstStyle/>
                  <a:p>
                    <a:pPr>
                      <a:defRPr b="1" i="1">
                        <a:solidFill>
                          <a:schemeClr val="bg1"/>
                        </a:solidFill>
                      </a:defRPr>
                    </a:pPr>
                    <a:r>
                      <a:rPr lang="en-US" sz="3200" b="1" i="1" dirty="0">
                        <a:solidFill>
                          <a:schemeClr val="bg1"/>
                        </a:solidFill>
                      </a:rPr>
                      <a:t>20</a:t>
                    </a:r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-2.9301673228346467E-2"/>
                  <c:y val="1.9143700787401588E-2"/>
                </c:manualLayout>
              </c:layout>
              <c:tx>
                <c:rich>
                  <a:bodyPr/>
                  <a:lstStyle/>
                  <a:p>
                    <a:r>
                      <a:rPr lang="en-US" sz="3200" b="1" i="1" dirty="0">
                        <a:solidFill>
                          <a:srgbClr val="002060"/>
                        </a:solidFill>
                      </a:rPr>
                      <a:t>0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9.0243438320210007E-2"/>
                  <c:y val="-1.4432086614173228E-2"/>
                </c:manualLayout>
              </c:layout>
              <c:tx>
                <c:rich>
                  <a:bodyPr/>
                  <a:lstStyle/>
                  <a:p>
                    <a:r>
                      <a:rPr lang="en-US" sz="3200" b="1" i="1" dirty="0">
                        <a:solidFill>
                          <a:srgbClr val="002060"/>
                        </a:solidFill>
                      </a:rPr>
                      <a:t>2</a:t>
                    </a:r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</c:v>
                </c:pt>
                <c:pt idx="1">
                  <c:v>0</c:v>
                </c:pt>
                <c:pt idx="2">
                  <c:v>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6727908208611784"/>
          <c:y val="0.4745184036790529"/>
          <c:w val="0.21382420802450522"/>
          <c:h val="0.28467922756057407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часто вы едите творог?</c:v>
                </c:pt>
              </c:strCache>
            </c:strRef>
          </c:tx>
          <c:spPr>
            <a:solidFill>
              <a:srgbClr val="FF0000"/>
            </a:solidFill>
          </c:spPr>
          <c:explosion val="25"/>
          <c:dPt>
            <c:idx val="0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dPt>
          <c:dLbls>
            <c:dLbl>
              <c:idx val="0"/>
              <c:layout>
                <c:manualLayout>
                  <c:x val="1.0374866336152425E-2"/>
                  <c:y val="-4.3483342660998299E-2"/>
                </c:manualLayout>
              </c:layout>
              <c:spPr/>
              <c:txPr>
                <a:bodyPr/>
                <a:lstStyle/>
                <a:p>
                  <a:pPr>
                    <a:defRPr sz="3200" b="1" i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-0.1510433678429087"/>
                  <c:y val="-9.0449259085856423E-2"/>
                </c:manualLayout>
              </c:layout>
              <c:spPr/>
              <c:txPr>
                <a:bodyPr/>
                <a:lstStyle/>
                <a:p>
                  <a:pPr>
                    <a:defRPr sz="3200" b="1" i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1.2095666861086802E-2"/>
                  <c:y val="-4.5412876773407107E-2"/>
                </c:manualLayout>
              </c:layout>
              <c:spPr/>
              <c:txPr>
                <a:bodyPr/>
                <a:lstStyle/>
                <a:p>
                  <a:pPr>
                    <a:defRPr sz="3200" b="1" i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Val val="1"/>
            </c:dLbl>
            <c:delete val="1"/>
          </c:dLbls>
          <c:cat>
            <c:strRef>
              <c:f>Лист1!$A$2:$A$4</c:f>
              <c:strCache>
                <c:ptCount val="3"/>
                <c:pt idx="0">
                  <c:v>часто</c:v>
                </c:pt>
                <c:pt idx="1">
                  <c:v>редко</c:v>
                </c:pt>
                <c:pt idx="2">
                  <c:v>не ем вообще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11</c:v>
                </c:pt>
                <c:pt idx="2">
                  <c:v>4</c:v>
                </c:pt>
              </c:numCache>
            </c:numRef>
          </c:val>
        </c:ser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2800"/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Хотели бы вы сами приготовить творог?</c:v>
                </c:pt>
              </c:strCache>
            </c:strRef>
          </c:tx>
          <c:explosion val="25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70C0"/>
              </a:solidFill>
            </c:spPr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</c:v>
                </c:pt>
                <c:pt idx="1">
                  <c:v>0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32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25.02.2021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25.02.2021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25.02.2021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25.02.2021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25.02.2021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25.02.2021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25.02.2021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25.02.2021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25.02.2021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25.02.2021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25.02.2021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2/25/2021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3571876"/>
            <a:ext cx="4143404" cy="2000264"/>
          </a:xfrm>
          <a:solidFill>
            <a:srgbClr val="FFFF00"/>
          </a:solidFill>
        </p:spPr>
        <p:txBody>
          <a:bodyPr>
            <a:normAutofit lnSpcReduction="10000"/>
          </a:bodyPr>
          <a:lstStyle/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Исследовательскую работу выполнил: 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Васильев Артем Николаевич,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ученик 3 «А» класса ТМКОУ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«Дудинская средняя  школа № 3» .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Руководитель проекта: 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Васильева Ольга Михайловна</a:t>
            </a:r>
          </a:p>
          <a:p>
            <a:pPr>
              <a:spcBef>
                <a:spcPct val="0"/>
              </a:spcBef>
              <a:defRPr/>
            </a:pP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404665"/>
            <a:ext cx="7176860" cy="2664296"/>
          </a:xfrm>
          <a:solidFill>
            <a:schemeClr val="bg2">
              <a:lumMod val="75000"/>
            </a:schemeClr>
          </a:solidFill>
        </p:spPr>
        <p:txBody>
          <a:bodyPr anchor="ctr"/>
          <a:lstStyle/>
          <a:p>
            <a:pPr marL="182880" indent="0">
              <a:buNone/>
            </a:pPr>
            <a:r>
              <a:rPr lang="ru-RU" sz="4800" dirty="0">
                <a:solidFill>
                  <a:srgbClr val="002060"/>
                </a:solidFill>
                <a:effectLst/>
              </a:rPr>
              <a:t>Тема </a:t>
            </a:r>
            <a:r>
              <a:rPr lang="ru-RU" sz="4800" dirty="0" smtClean="0">
                <a:solidFill>
                  <a:srgbClr val="002060"/>
                </a:solidFill>
                <a:effectLst/>
              </a:rPr>
              <a:t>«Какой творог </a:t>
            </a:r>
            <a:r>
              <a:rPr lang="ru-RU" sz="4800" dirty="0" smtClean="0">
                <a:solidFill>
                  <a:srgbClr val="002060"/>
                </a:solidFill>
                <a:effectLst/>
              </a:rPr>
              <a:t>качественнее: </a:t>
            </a:r>
            <a:r>
              <a:rPr lang="ru-RU" sz="4800" dirty="0" smtClean="0">
                <a:solidFill>
                  <a:srgbClr val="002060"/>
                </a:solidFill>
                <a:effectLst/>
              </a:rPr>
              <a:t>домашний или магазинный?»</a:t>
            </a:r>
            <a:r>
              <a:rPr lang="ru-RU" sz="4800" dirty="0">
                <a:effectLst/>
              </a:rPr>
              <a:t/>
            </a:r>
            <a:br>
              <a:rPr lang="ru-RU" sz="4800" dirty="0">
                <a:effectLst/>
              </a:rPr>
            </a:br>
            <a:endParaRPr lang="ru-RU" sz="48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5661248"/>
            <a:ext cx="47525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Дудинка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2021г.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Picture 1" descr="DSC024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3286124"/>
            <a:ext cx="3384376" cy="264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4071942"/>
            <a:ext cx="1872208" cy="14943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2835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2019 гмо\артем\фото для проекта\20200220_1148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6624736" cy="4797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Рисунок1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365104"/>
            <a:ext cx="1884596" cy="1817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2060"/>
                </a:solidFill>
              </a:rPr>
              <a:t>Встреча с фельдшером </a:t>
            </a:r>
            <a:r>
              <a:rPr lang="ru-RU" sz="2800" b="1" u="sng" dirty="0" err="1" smtClean="0">
                <a:solidFill>
                  <a:srgbClr val="002060"/>
                </a:solidFill>
              </a:rPr>
              <a:t>Заваловой</a:t>
            </a:r>
            <a:r>
              <a:rPr lang="ru-RU" sz="2800" b="1" u="sng" dirty="0" smtClean="0">
                <a:solidFill>
                  <a:srgbClr val="002060"/>
                </a:solidFill>
              </a:rPr>
              <a:t> Натальей Владимировной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220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2019 гмо\артем\фото для проекта\20200220_11461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5413" y="332656"/>
            <a:ext cx="4074737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2019 гмо\артем\фото для проекта\20200220_1146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14024"/>
            <a:ext cx="4072167" cy="26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2019 гмо\артем\фото для проекта\20200220_1146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3888432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27377"/>
            <a:ext cx="1872208" cy="14943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7735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74274987"/>
              </p:ext>
            </p:extLst>
          </p:nvPr>
        </p:nvGraphicFramePr>
        <p:xfrm>
          <a:off x="4643438" y="3645024"/>
          <a:ext cx="4249042" cy="2855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97259350"/>
              </p:ext>
            </p:extLst>
          </p:nvPr>
        </p:nvGraphicFramePr>
        <p:xfrm>
          <a:off x="4929190" y="332656"/>
          <a:ext cx="3891282" cy="2557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623838059"/>
              </p:ext>
            </p:extLst>
          </p:nvPr>
        </p:nvGraphicFramePr>
        <p:xfrm>
          <a:off x="683568" y="404664"/>
          <a:ext cx="4104456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98228673"/>
              </p:ext>
            </p:extLst>
          </p:nvPr>
        </p:nvGraphicFramePr>
        <p:xfrm>
          <a:off x="107504" y="3714752"/>
          <a:ext cx="4536504" cy="2738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38496" y="2276872"/>
            <a:ext cx="1482320" cy="11666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73698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3161960922"/>
              </p:ext>
            </p:extLst>
          </p:nvPr>
        </p:nvGraphicFramePr>
        <p:xfrm>
          <a:off x="611560" y="731838"/>
          <a:ext cx="7848872" cy="5433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5085184"/>
            <a:ext cx="1482320" cy="11666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0363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2019 гмо\артем\фото для проекта\20200225_1853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2160239" cy="304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2019 гмо\артем\фото для проекта\20200225_1904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012027"/>
            <a:ext cx="2304256" cy="304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2019 гмо\артем\фото для проекта\20200225_1905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998732"/>
            <a:ext cx="2088232" cy="304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G:\2019 гмо\артем\фото для проекта\20200225_1911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64252"/>
            <a:ext cx="2016224" cy="3169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7162" y="44625"/>
            <a:ext cx="85253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Исследование способа получения творога в домашних условиях. </a:t>
            </a:r>
          </a:p>
        </p:txBody>
      </p:sp>
      <p:pic>
        <p:nvPicPr>
          <p:cNvPr id="21506" name="Picture 2" descr="C:\Users\Nikola\Desktop\артем\фото для проекта\20200225_1905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64252"/>
            <a:ext cx="1944216" cy="3169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5567382"/>
            <a:ext cx="1482320" cy="11666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2811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352927" cy="216024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effectLst/>
              </a:rPr>
              <a:t>Сравнение его качества с творогом разных торговых марок. </a:t>
            </a:r>
            <a:br>
              <a:rPr lang="ru-RU" dirty="0">
                <a:solidFill>
                  <a:srgbClr val="002060"/>
                </a:solidFill>
                <a:effectLst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Picture 6" descr="G:\2019 гмо\артем\фото для проекта\20200226_1924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309634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Nikola\Desktop\артем\proverit-tvorog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92896"/>
            <a:ext cx="3923928" cy="363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116632"/>
            <a:ext cx="1872208" cy="14943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3699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28992" cy="158417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effectLst/>
              </a:rPr>
              <a:t>Исследование творога на наличие в его составе крахмала.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Объект 3" descr="C:\Users\Nikola\Desktop\артем\фото для проекта\20200226_193011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2952328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Nikola\Desktop\артем\фото для проекта\20200226_19333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32856"/>
            <a:ext cx="3096344" cy="4176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5363654"/>
            <a:ext cx="1872208" cy="14943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0460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332656"/>
            <a:ext cx="10225136" cy="208823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effectLst/>
              </a:rPr>
              <a:t>Исследование творога на наличие </a:t>
            </a:r>
            <a:r>
              <a:rPr lang="ru-RU" dirty="0" smtClean="0">
                <a:solidFill>
                  <a:srgbClr val="002060"/>
                </a:solidFill>
                <a:effectLst/>
              </a:rPr>
              <a:t/>
            </a:r>
            <a:br>
              <a:rPr lang="ru-RU" dirty="0" smtClean="0">
                <a:solidFill>
                  <a:srgbClr val="002060"/>
                </a:solidFill>
                <a:effectLst/>
              </a:rPr>
            </a:br>
            <a:r>
              <a:rPr lang="ru-RU" dirty="0" smtClean="0">
                <a:solidFill>
                  <a:srgbClr val="002060"/>
                </a:solidFill>
                <a:effectLst/>
              </a:rPr>
              <a:t>в </a:t>
            </a:r>
            <a:r>
              <a:rPr lang="ru-RU" dirty="0">
                <a:solidFill>
                  <a:srgbClr val="002060"/>
                </a:solidFill>
                <a:effectLst/>
              </a:rPr>
              <a:t>его составе растительных жиров.</a:t>
            </a:r>
            <a:br>
              <a:rPr lang="ru-RU" dirty="0">
                <a:solidFill>
                  <a:srgbClr val="002060"/>
                </a:solidFill>
                <a:effectLst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C:\Users\Nikola\Desktop\артем\фото для проекта\20200226_19395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88840"/>
            <a:ext cx="6696744" cy="4608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5085183"/>
            <a:ext cx="1872208" cy="14943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2619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00608" y="260648"/>
            <a:ext cx="11161240" cy="52545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effectLst/>
              </a:rPr>
              <a:t>Исследование творога на наличие </a:t>
            </a:r>
            <a:r>
              <a:rPr lang="ru-RU" dirty="0" smtClean="0">
                <a:solidFill>
                  <a:srgbClr val="002060"/>
                </a:solidFill>
                <a:effectLst/>
              </a:rPr>
              <a:t/>
            </a:r>
            <a:br>
              <a:rPr lang="ru-RU" dirty="0" smtClean="0">
                <a:solidFill>
                  <a:srgbClr val="002060"/>
                </a:solidFill>
                <a:effectLst/>
              </a:rPr>
            </a:br>
            <a:r>
              <a:rPr lang="ru-RU" dirty="0" smtClean="0">
                <a:solidFill>
                  <a:srgbClr val="002060"/>
                </a:solidFill>
                <a:effectLst/>
              </a:rPr>
              <a:t>в </a:t>
            </a:r>
            <a:r>
              <a:rPr lang="ru-RU" dirty="0">
                <a:solidFill>
                  <a:srgbClr val="002060"/>
                </a:solidFill>
                <a:effectLst/>
              </a:rPr>
              <a:t>его составе </a:t>
            </a:r>
            <a:r>
              <a:rPr lang="ru-RU" dirty="0" smtClean="0">
                <a:solidFill>
                  <a:srgbClr val="002060"/>
                </a:solidFill>
                <a:effectLst/>
              </a:rPr>
              <a:t>пальмового </a:t>
            </a:r>
            <a:r>
              <a:rPr lang="ru-RU" dirty="0">
                <a:solidFill>
                  <a:srgbClr val="002060"/>
                </a:solidFill>
                <a:effectLst/>
              </a:rPr>
              <a:t>масла.</a:t>
            </a:r>
            <a:br>
              <a:rPr lang="ru-RU" dirty="0">
                <a:solidFill>
                  <a:srgbClr val="002060"/>
                </a:solidFill>
                <a:effectLst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2530" name="Picture 2" descr="C:\Users\Nikola\Desktop\артем\фото для проекта\20200226_1946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285" y="1772816"/>
            <a:ext cx="2812563" cy="484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Nikola\Desktop\артем\фото для проекта\20200226_1946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5" y="1772816"/>
            <a:ext cx="2736304" cy="484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Nikola\Desktop\артем\фото для проекта\20200226_19483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72816"/>
            <a:ext cx="2304256" cy="48417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1345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3"/>
          </p:nvPr>
        </p:nvGraphicFramePr>
        <p:xfrm>
          <a:off x="357156" y="1357298"/>
          <a:ext cx="8501124" cy="3786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281"/>
                <a:gridCol w="2303877"/>
                <a:gridCol w="2071702"/>
                <a:gridCol w="2000264"/>
              </a:tblGrid>
              <a:tr h="854951">
                <a:tc>
                  <a:txBody>
                    <a:bodyPr/>
                    <a:lstStyle/>
                    <a:p>
                      <a:r>
                        <a:rPr lang="ru-RU" dirty="0" smtClean="0"/>
                        <a:t>Эксперимент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</a:t>
                      </a:r>
                      <a:r>
                        <a:rPr lang="ru-RU" dirty="0" err="1" smtClean="0"/>
                        <a:t>Простоквашино</a:t>
                      </a:r>
                      <a:r>
                        <a:rPr lang="ru-RU" dirty="0" smtClean="0"/>
                        <a:t>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«Хуторок»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Домашний творог</a:t>
                      </a:r>
                      <a:endParaRPr lang="ru-RU" dirty="0"/>
                    </a:p>
                  </a:txBody>
                  <a:tcPr/>
                </a:tc>
              </a:tr>
              <a:tr h="854951">
                <a:tc>
                  <a:txBody>
                    <a:bodyPr/>
                    <a:lstStyle/>
                    <a:p>
                      <a:r>
                        <a:rPr lang="ru-RU" dirty="0" smtClean="0"/>
                        <a:t>Наличие крахмала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1221360">
                <a:tc>
                  <a:txBody>
                    <a:bodyPr/>
                    <a:lstStyle/>
                    <a:p>
                      <a:r>
                        <a:rPr lang="ru-RU" smtClean="0"/>
                        <a:t>Наличие растительных жиров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</a:p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</a:tr>
              <a:tr h="854951">
                <a:tc>
                  <a:txBody>
                    <a:bodyPr/>
                    <a:lstStyle/>
                    <a:p>
                      <a:r>
                        <a:rPr lang="ru-RU" smtClean="0"/>
                        <a:t>Наличие пальмового масла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</a:p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285852" y="214290"/>
            <a:ext cx="7143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Результаты эксперимента:</a:t>
            </a:r>
            <a:endParaRPr lang="ru-RU" sz="4000" b="1" dirty="0"/>
          </a:p>
        </p:txBody>
      </p:sp>
      <p:pic>
        <p:nvPicPr>
          <p:cNvPr id="8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214818"/>
            <a:ext cx="2714644" cy="19944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9077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>
                <a:solidFill>
                  <a:srgbClr val="002060"/>
                </a:solidFill>
              </a:rPr>
              <a:t>Актуальность</a:t>
            </a:r>
            <a:endParaRPr lang="ru-RU" dirty="0"/>
          </a:p>
        </p:txBody>
      </p:sp>
      <p:pic>
        <p:nvPicPr>
          <p:cNvPr id="14338" name="Picture 2" descr="C:\Users\Nikola\Downloads\IMG-20210216-WA0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618" y="404664"/>
            <a:ext cx="479542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Nikola\Desktop\IMG-20210216-WA0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573016"/>
            <a:ext cx="5148064" cy="307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G:\2019 гмо\артем\картинки\38103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42767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Nikola\Desktop\артем\diet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24744"/>
            <a:ext cx="338437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1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Тематическая стенгазета и конкурс рецептов из творога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Nikola\Downloads\IMG-20210224-WA0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704856" cy="437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855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>
          <a:xfrm>
            <a:off x="1143000" y="260648"/>
            <a:ext cx="6400800" cy="3945592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Буклеты о пользе творога</a:t>
            </a:r>
          </a:p>
          <a:p>
            <a:endParaRPr lang="ru-RU" dirty="0"/>
          </a:p>
        </p:txBody>
      </p:sp>
      <p:pic>
        <p:nvPicPr>
          <p:cNvPr id="2050" name="Picture 2" descr="C:\Users\Nikola\Downloads\IMG-20210224-WA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374441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Nikola\Downloads\IMG-20210224-WA0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84784"/>
            <a:ext cx="396044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Nikola\Downloads\IMG-20210224-WA00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49079"/>
            <a:ext cx="4824536" cy="2468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296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1124744"/>
            <a:ext cx="4536504" cy="4390424"/>
          </a:xfrm>
          <a:solidFill>
            <a:schemeClr val="bg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СПАСИБО ЗА ВНИМАНИЕ!!!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Nikola\Downloads\20210213_1848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3168352" cy="6480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171524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820472" cy="4017600"/>
          </a:xfrm>
        </p:spPr>
        <p:txBody>
          <a:bodyPr>
            <a:normAutofit fontScale="25000" lnSpcReduction="20000"/>
          </a:bodyPr>
          <a:lstStyle/>
          <a:p>
            <a:pPr marL="45720" indent="0">
              <a:buNone/>
            </a:pPr>
            <a:r>
              <a:rPr lang="ru-RU" sz="11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sz="1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1200" b="1" dirty="0" smtClean="0">
                <a:solidFill>
                  <a:srgbClr val="7030A0"/>
                </a:solidFill>
              </a:rPr>
              <a:t>приготовить домашний творог и сравнить его с магазинным.</a:t>
            </a:r>
          </a:p>
          <a:p>
            <a:pPr marL="45720" indent="0">
              <a:buNone/>
            </a:pPr>
            <a:r>
              <a:rPr lang="ru-RU" sz="120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Задачи</a:t>
            </a:r>
            <a:r>
              <a:rPr lang="ru-RU" sz="12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:</a:t>
            </a:r>
          </a:p>
          <a:p>
            <a:pPr>
              <a:buFont typeface="Wingdings" pitchFamily="2" charset="2"/>
              <a:buChar char="ü"/>
            </a:pPr>
            <a:r>
              <a:rPr lang="ru-RU" sz="11200" b="1" dirty="0" smtClean="0">
                <a:solidFill>
                  <a:srgbClr val="7030A0"/>
                </a:solidFill>
              </a:rPr>
              <a:t>Изучить </a:t>
            </a:r>
            <a:r>
              <a:rPr lang="ru-RU" sz="11200" b="1" dirty="0">
                <a:solidFill>
                  <a:srgbClr val="7030A0"/>
                </a:solidFill>
              </a:rPr>
              <a:t>информацию об истории возникновения творога</a:t>
            </a:r>
            <a:r>
              <a:rPr lang="ru-RU" sz="11200" b="1" dirty="0" smtClean="0">
                <a:solidFill>
                  <a:srgbClr val="7030A0"/>
                </a:solidFill>
              </a:rPr>
              <a:t>;</a:t>
            </a:r>
          </a:p>
          <a:p>
            <a:pPr lvl="0">
              <a:buFont typeface="Wingdings" pitchFamily="2" charset="2"/>
              <a:buChar char="ü"/>
            </a:pPr>
            <a:r>
              <a:rPr lang="ru-RU" sz="11200" b="1" dirty="0">
                <a:solidFill>
                  <a:srgbClr val="7030A0"/>
                </a:solidFill>
              </a:rPr>
              <a:t>Привлечь специалистов, с целью разъяснения о пользе творога, как о полноценном питании</a:t>
            </a:r>
            <a:r>
              <a:rPr lang="ru-RU" sz="11200" b="1" dirty="0" smtClean="0">
                <a:solidFill>
                  <a:srgbClr val="7030A0"/>
                </a:solidFill>
              </a:rPr>
              <a:t>;</a:t>
            </a:r>
            <a:endParaRPr lang="ru-RU" sz="11200" b="1" dirty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11200" b="1" dirty="0" smtClean="0">
                <a:solidFill>
                  <a:srgbClr val="7030A0"/>
                </a:solidFill>
              </a:rPr>
              <a:t> Провести социологический опрос одноклассников;</a:t>
            </a:r>
            <a:endParaRPr lang="ru-RU" sz="11200" b="1" dirty="0">
              <a:solidFill>
                <a:srgbClr val="7030A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sz="11200" b="1" dirty="0" smtClean="0">
                <a:solidFill>
                  <a:srgbClr val="7030A0"/>
                </a:solidFill>
              </a:rPr>
              <a:t>Научиться</a:t>
            </a:r>
            <a:r>
              <a:rPr lang="ru-RU" sz="11200" b="1" dirty="0">
                <a:solidFill>
                  <a:srgbClr val="7030A0"/>
                </a:solidFill>
              </a:rPr>
              <a:t>, самому готовить творог в домашних </a:t>
            </a:r>
            <a:r>
              <a:rPr lang="ru-RU" sz="11200" b="1" dirty="0" smtClean="0">
                <a:solidFill>
                  <a:srgbClr val="7030A0"/>
                </a:solidFill>
              </a:rPr>
              <a:t>условиях;</a:t>
            </a:r>
          </a:p>
          <a:p>
            <a:pPr lvl="0">
              <a:buFont typeface="Wingdings" pitchFamily="2" charset="2"/>
              <a:buChar char="ü"/>
            </a:pPr>
            <a:r>
              <a:rPr lang="ru-RU" sz="11200" b="1" dirty="0" smtClean="0">
                <a:solidFill>
                  <a:srgbClr val="7030A0"/>
                </a:solidFill>
              </a:rPr>
              <a:t> Сравнить </a:t>
            </a:r>
            <a:r>
              <a:rPr lang="ru-RU" sz="11200" b="1" dirty="0">
                <a:solidFill>
                  <a:srgbClr val="7030A0"/>
                </a:solidFill>
              </a:rPr>
              <a:t>его качество с творогом разных торговых марок при </a:t>
            </a:r>
            <a:r>
              <a:rPr lang="ru-RU" sz="11200" b="1" dirty="0" smtClean="0">
                <a:solidFill>
                  <a:srgbClr val="7030A0"/>
                </a:solidFill>
              </a:rPr>
              <a:t>помощи эксперимента</a:t>
            </a:r>
            <a:r>
              <a:rPr lang="ru-RU" sz="11200" b="1" dirty="0">
                <a:solidFill>
                  <a:srgbClr val="7030A0"/>
                </a:solidFill>
              </a:rPr>
              <a:t>;</a:t>
            </a:r>
          </a:p>
          <a:p>
            <a:pPr lvl="0">
              <a:buFont typeface="Wingdings" pitchFamily="2" charset="2"/>
              <a:buChar char="ü"/>
            </a:pPr>
            <a:r>
              <a:rPr lang="ru-RU" sz="11200" b="1" dirty="0" smtClean="0">
                <a:solidFill>
                  <a:srgbClr val="7030A0"/>
                </a:solidFill>
              </a:rPr>
              <a:t> Выпустить тематические стенгазеты и буклет </a:t>
            </a:r>
            <a:r>
              <a:rPr lang="ru-RU" sz="11200" b="1" dirty="0">
                <a:solidFill>
                  <a:srgbClr val="7030A0"/>
                </a:solidFill>
              </a:rPr>
              <a:t>о пользе творога.</a:t>
            </a:r>
          </a:p>
          <a:p>
            <a:pPr marL="45720" indent="0">
              <a:buNone/>
            </a:pPr>
            <a:r>
              <a:rPr lang="ru-RU" sz="2900" dirty="0" smtClean="0"/>
              <a:t>.</a:t>
            </a:r>
            <a:endParaRPr lang="ru-RU" sz="2900" dirty="0"/>
          </a:p>
          <a:p>
            <a:endParaRPr lang="ru-RU" dirty="0"/>
          </a:p>
        </p:txBody>
      </p:sp>
      <p:pic>
        <p:nvPicPr>
          <p:cNvPr id="5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620688"/>
            <a:ext cx="1872208" cy="14943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0662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32656"/>
            <a:ext cx="8784976" cy="38735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b="1" u="sng" dirty="0" smtClean="0">
                <a:solidFill>
                  <a:srgbClr val="002060"/>
                </a:solidFill>
              </a:rPr>
              <a:t>Методы исследования: </a:t>
            </a:r>
            <a:r>
              <a:rPr lang="ru-RU" sz="4000" dirty="0" smtClean="0">
                <a:solidFill>
                  <a:srgbClr val="7030A0"/>
                </a:solidFill>
              </a:rPr>
              <a:t>анализ, анкетирование, беседа, эксперимент, наблюдение, сравнение, обобщение.</a:t>
            </a:r>
          </a:p>
          <a:p>
            <a:pPr marL="45720" indent="0">
              <a:buNone/>
            </a:pPr>
            <a:endParaRPr lang="ru-RU" sz="4000" dirty="0"/>
          </a:p>
        </p:txBody>
      </p:sp>
      <p:pic>
        <p:nvPicPr>
          <p:cNvPr id="4" name="Picture 2" descr="C:\Users\Nikola\Desktop\артем\картинки\shutterstock_1508361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96952"/>
            <a:ext cx="496855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338011"/>
            <a:ext cx="1872208" cy="14943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9074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rgbClr val="002060"/>
                </a:solidFill>
              </a:rPr>
              <a:t>Гипотеза исследования: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24744"/>
            <a:ext cx="8507288" cy="50300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Я думаю, </a:t>
            </a:r>
            <a:r>
              <a:rPr lang="ru-RU" sz="3600" b="1" smtClean="0">
                <a:solidFill>
                  <a:srgbClr val="FF0000"/>
                </a:solidFill>
              </a:rPr>
              <a:t>что творог, </a:t>
            </a:r>
            <a:r>
              <a:rPr lang="ru-RU" sz="3600" b="1" dirty="0" smtClean="0">
                <a:solidFill>
                  <a:srgbClr val="FF0000"/>
                </a:solidFill>
              </a:rPr>
              <a:t>приготовленный в домашних условиях качественнее, чем магазинный.</a:t>
            </a:r>
            <a:endParaRPr lang="ru-RU" sz="3600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3200" b="1" u="sng" dirty="0">
                <a:solidFill>
                  <a:srgbClr val="002060"/>
                </a:solidFill>
              </a:rPr>
              <a:t>Объект исследования</a:t>
            </a:r>
            <a:r>
              <a:rPr lang="ru-RU" sz="3200" b="1" u="sng" dirty="0" smtClean="0">
                <a:solidFill>
                  <a:srgbClr val="002060"/>
                </a:solidFill>
              </a:rPr>
              <a:t>: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продукт </a:t>
            </a:r>
            <a:r>
              <a:rPr lang="ru-RU" sz="3200" b="1" dirty="0">
                <a:solidFill>
                  <a:srgbClr val="FF0000"/>
                </a:solidFill>
              </a:rPr>
              <a:t>питания творог</a:t>
            </a:r>
            <a:r>
              <a:rPr lang="ru-RU" sz="3200" b="1" dirty="0">
                <a:solidFill>
                  <a:srgbClr val="002060"/>
                </a:solidFill>
              </a:rPr>
              <a:t/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u="sng" dirty="0">
                <a:solidFill>
                  <a:srgbClr val="002060"/>
                </a:solidFill>
              </a:rPr>
              <a:t>Предмет исследования</a:t>
            </a:r>
            <a:r>
              <a:rPr lang="ru-RU" sz="3200" b="1" u="sng" dirty="0" smtClean="0">
                <a:solidFill>
                  <a:srgbClr val="002060"/>
                </a:solidFill>
              </a:rPr>
              <a:t>: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качество творога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Picture 2" descr="C:\Users\Nikola\Desktop\артем\картинки\tvorog_pri_grudnom_vskarmlivanii.jpg.crop_displ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5813" y="3571876"/>
            <a:ext cx="389818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5072074"/>
            <a:ext cx="1872208" cy="14943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5119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260648"/>
            <a:ext cx="5040560" cy="525452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effectLst/>
              </a:rPr>
              <a:t>«ТВОРОГ м. творог </a:t>
            </a:r>
            <a:r>
              <a:rPr lang="ru-RU" dirty="0" err="1">
                <a:solidFill>
                  <a:srgbClr val="002060"/>
                </a:solidFill>
                <a:effectLst/>
              </a:rPr>
              <a:t>новг</a:t>
            </a:r>
            <a:r>
              <a:rPr lang="ru-RU" dirty="0">
                <a:solidFill>
                  <a:srgbClr val="002060"/>
                </a:solidFill>
                <a:effectLst/>
              </a:rPr>
              <a:t>. сыр </a:t>
            </a:r>
            <a:r>
              <a:rPr lang="ru-RU" dirty="0" err="1">
                <a:solidFill>
                  <a:srgbClr val="002060"/>
                </a:solidFill>
                <a:effectLst/>
              </a:rPr>
              <a:t>южн</a:t>
            </a:r>
            <a:r>
              <a:rPr lang="ru-RU" dirty="0">
                <a:solidFill>
                  <a:srgbClr val="002060"/>
                </a:solidFill>
                <a:effectLst/>
              </a:rPr>
              <a:t>. (от творить) густые или твердые частицы молока, кои, свернувшись, створожившись, отделяются от сыворотки…». 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1026" name="Picture 2" descr="C:\Users\Nikola\Desktop\57ac77fb47f5a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82" y="116632"/>
            <a:ext cx="3861154" cy="466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1" descr="Ð¢Ð²Ð¾ÑÐ¾Ð³ - ÐºÐ¸ÑÐ»Ð¾Ð¼Ð¾Ð»Ð¾ÑÐ½ÑÐ¹ Ð¿ÑÐ¾Ð´ÑÐºÑ, Ð±Ð¾Ð³Ð°ÑÑÐ¹ ÐºÐ°Ð»ÑÑÐ¸ÐµÐ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83644"/>
            <a:ext cx="2286000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7520" y="4941168"/>
            <a:ext cx="1872208" cy="14943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4394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Nikola\Desktop\139156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960440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Boris\Desktop\Для оформленая презентации\со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5085184"/>
            <a:ext cx="1872208" cy="1494345"/>
          </a:xfrm>
          <a:prstGeom prst="rect">
            <a:avLst/>
          </a:prstGeom>
          <a:noFill/>
        </p:spPr>
      </p:pic>
      <p:pic>
        <p:nvPicPr>
          <p:cNvPr id="1026" name="Picture 2" descr="C:\Users\Nikola\Desktop\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6672"/>
            <a:ext cx="3995936" cy="433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621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ikola\Desktop\артем\картинки\Syrniki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640959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022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2019 гмо\артем\фото для проекта\20200221_10030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42748"/>
            <a:ext cx="417646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88641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solidFill>
                  <a:srgbClr val="002060"/>
                </a:solidFill>
              </a:rPr>
              <a:t>Встреча с </a:t>
            </a:r>
            <a:r>
              <a:rPr lang="ru-RU" sz="2800" b="1" u="sng" dirty="0" smtClean="0">
                <a:solidFill>
                  <a:srgbClr val="002060"/>
                </a:solidFill>
              </a:rPr>
              <a:t>заведующей столовой </a:t>
            </a:r>
            <a:r>
              <a:rPr lang="ru-RU" sz="2800" b="1" u="sng" dirty="0" err="1" smtClean="0">
                <a:solidFill>
                  <a:srgbClr val="002060"/>
                </a:solidFill>
              </a:rPr>
              <a:t>Галат</a:t>
            </a:r>
            <a:r>
              <a:rPr lang="ru-RU" sz="2800" b="1" u="sng" dirty="0" smtClean="0">
                <a:solidFill>
                  <a:srgbClr val="002060"/>
                </a:solidFill>
              </a:rPr>
              <a:t> Светланой Николаевной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051" name="Picture 3" descr="C:\Users\Nikola\Desktop\RPtFWmNaLm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428999"/>
            <a:ext cx="3024336" cy="325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Nikola\Desktop\артем\картинки\Polza_tvoroga_dlya_rastuschego_organizma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42748"/>
            <a:ext cx="4267200" cy="221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5374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1441</TotalTime>
  <Words>319</Words>
  <Application>Microsoft Office PowerPoint</Application>
  <PresentationFormat>Экран (4:3)</PresentationFormat>
  <Paragraphs>70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Times New Roman</vt:lpstr>
      <vt:lpstr>Georgia</vt:lpstr>
      <vt:lpstr>Calibri</vt:lpstr>
      <vt:lpstr>Constantia</vt:lpstr>
      <vt:lpstr>Wingdings</vt:lpstr>
      <vt:lpstr>Воздушный поток</vt:lpstr>
      <vt:lpstr>Тема «Какой творог качественнее: домашний или магазинный?» </vt:lpstr>
      <vt:lpstr>Актуальность</vt:lpstr>
      <vt:lpstr>Слайд 3</vt:lpstr>
      <vt:lpstr>Слайд 4</vt:lpstr>
      <vt:lpstr>Гипотеза исследования:</vt:lpstr>
      <vt:lpstr>«ТВОРОГ м. творог новг. сыр южн. (от творить) густые или твердые частицы молока, кои, свернувшись, створожившись, отделяются от сыворотки…».  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Сравнение его качества с творогом разных торговых марок.  </vt:lpstr>
      <vt:lpstr>Исследование творога на наличие в его составе крахмала.  </vt:lpstr>
      <vt:lpstr>Исследование творога на наличие  в его составе растительных жиров. </vt:lpstr>
      <vt:lpstr>Исследование творога на наличие  в его составе пальмового масла. </vt:lpstr>
      <vt:lpstr>Слайд 19</vt:lpstr>
      <vt:lpstr>Слайд 20</vt:lpstr>
      <vt:lpstr>Слайд 21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Рамки</dc:title>
  <dc:creator>Фокина Лидия Петровна</dc:creator>
  <cp:keywords>Шаблон презентации</cp:keywords>
  <cp:lastModifiedBy>Ольга</cp:lastModifiedBy>
  <cp:revision>124</cp:revision>
  <dcterms:created xsi:type="dcterms:W3CDTF">2014-07-06T18:18:01Z</dcterms:created>
  <dcterms:modified xsi:type="dcterms:W3CDTF">2021-02-25T08:47:21Z</dcterms:modified>
</cp:coreProperties>
</file>