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2"/>
  </p:notesMasterIdLst>
  <p:sldIdLst>
    <p:sldId id="275" r:id="rId2"/>
    <p:sldId id="319" r:id="rId3"/>
    <p:sldId id="277" r:id="rId4"/>
    <p:sldId id="293" r:id="rId5"/>
    <p:sldId id="320" r:id="rId6"/>
    <p:sldId id="327" r:id="rId7"/>
    <p:sldId id="307" r:id="rId8"/>
    <p:sldId id="324" r:id="rId9"/>
    <p:sldId id="295" r:id="rId10"/>
    <p:sldId id="321" r:id="rId11"/>
    <p:sldId id="309" r:id="rId12"/>
    <p:sldId id="323" r:id="rId13"/>
    <p:sldId id="322" r:id="rId14"/>
    <p:sldId id="314" r:id="rId15"/>
    <p:sldId id="316" r:id="rId16"/>
    <p:sldId id="328" r:id="rId17"/>
    <p:sldId id="329" r:id="rId18"/>
    <p:sldId id="296" r:id="rId19"/>
    <p:sldId id="298" r:id="rId20"/>
    <p:sldId id="299" r:id="rId21"/>
    <p:sldId id="330" r:id="rId22"/>
    <p:sldId id="331" r:id="rId23"/>
    <p:sldId id="276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334" r:id="rId39"/>
    <p:sldId id="332" r:id="rId40"/>
    <p:sldId id="333" r:id="rId4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6D9675-AA82-4F31-8E20-98CC34793F67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30F700-939D-4BA4-BECD-98BBF3AA041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30F700-939D-4BA4-BECD-98BBF3AA0419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00D6D-534F-4FDD-87A1-5784A4F3D376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5130F-BD7C-44A8-A00D-FD436ED9BB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00D6D-534F-4FDD-87A1-5784A4F3D376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5130F-BD7C-44A8-A00D-FD436ED9BB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00D6D-534F-4FDD-87A1-5784A4F3D376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5130F-BD7C-44A8-A00D-FD436ED9BB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00D6D-534F-4FDD-87A1-5784A4F3D376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5130F-BD7C-44A8-A00D-FD436ED9BB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00D6D-534F-4FDD-87A1-5784A4F3D376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5130F-BD7C-44A8-A00D-FD436ED9BB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00D6D-534F-4FDD-87A1-5784A4F3D376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5130F-BD7C-44A8-A00D-FD436ED9BB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00D6D-534F-4FDD-87A1-5784A4F3D376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5130F-BD7C-44A8-A00D-FD436ED9BB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00D6D-534F-4FDD-87A1-5784A4F3D376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5130F-BD7C-44A8-A00D-FD436ED9BB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00D6D-534F-4FDD-87A1-5784A4F3D376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5130F-BD7C-44A8-A00D-FD436ED9BB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00D6D-534F-4FDD-87A1-5784A4F3D376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5130F-BD7C-44A8-A00D-FD436ED9BB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00D6D-534F-4FDD-87A1-5784A4F3D376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5130F-BD7C-44A8-A00D-FD436ED9BB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E00D6D-534F-4FDD-87A1-5784A4F3D376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E5130F-BD7C-44A8-A00D-FD436ED9BB2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edsovet.su/_ld/391/543080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21514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14282" y="714356"/>
            <a:ext cx="635798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Нетрадиционные формы работы с родителями</a:t>
            </a:r>
            <a:endParaRPr lang="ru-RU" sz="48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 descr="teacher_kids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43636" y="0"/>
            <a:ext cx="3000364" cy="3214686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4143373" y="5715016"/>
            <a:ext cx="45005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Подготовила: руководитель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ШМО</a:t>
            </a:r>
          </a:p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5-11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классов 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Ефимовских Ю.П. 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edsovet.su/_ld/391/543080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14348" y="1428736"/>
            <a:ext cx="821537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Пресс – конференцию </a:t>
            </a:r>
            <a:r>
              <a:rPr lang="ru-RU" sz="32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 родителями желательно проводить в начале и в конце учебного года. Такая форма работы отличается от обычного собрания тем, что для её проведения можно пригласить специалистов, администрацию школы с тем, чтобы они ответили на интересующие родителей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вопросы. Они проводятся в форме вопросов – ответов.</a:t>
            </a:r>
            <a:endParaRPr lang="ru-RU" sz="32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86000" y="28288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42910" y="285728"/>
            <a:ext cx="80010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Пресс – конференция </a:t>
            </a:r>
            <a:endParaRPr lang="ru-RU" sz="4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edsovet.su/_ld/391/543080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1714480" y="928670"/>
            <a:ext cx="7286676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0805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Помимо  тренингов с учащимися и их родителями, хорошей формой просвещения родителей является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родительский ринг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Это одна из дискуссионных форм общения родителей и формирования родительского коллектива.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Родительский ринг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проводится с той целью, чтобы многие родители могли утвердиться в правоте своих методов воспитания или задуматься над тем, что в воспитании своего ребенка они делают правильно, а что не совсем так.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0805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Темы родительских рингов могут быть самыми разнообразными.  Например, такие: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90805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приучить ребёнка самостоятельно выполнять домашние задания.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90805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Наказания и поощрения.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90805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Соблазны  и пути их преодоления.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90805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Роль школьной оценки в воспитании ребёнка.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90805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другие.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08050" algn="l"/>
              </a:tabLst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43174" y="214290"/>
            <a:ext cx="44038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Родительский ринг. </a:t>
            </a:r>
            <a:endParaRPr lang="ru-RU" sz="3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edsovet.su/_ld/391/543080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286000" y="88984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57158" y="357166"/>
            <a:ext cx="864399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Информационно – аналитические формы организации   общения с родителями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71604" y="1500174"/>
            <a:ext cx="735811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Проведение социологических срезов, опросов.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«Почтовый ящик».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Родительский дневник.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Консультационный пункт «Скорая     педагогическая помощь».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Родительские ринги, дискуссии, диалоги.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Родительские вечера.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edsovet.su/_ld/391/543080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908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42844" y="889844"/>
            <a:ext cx="885831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</a:t>
            </a:r>
            <a:r>
              <a:rPr lang="ru-RU" sz="24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В последнее время достаточно эффективной формой формирования культуры быть родителем стали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родительские тренинги</a:t>
            </a:r>
            <a:r>
              <a:rPr lang="ru-RU" sz="24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. Это активная форма работы с теми родителями, которые осознают проблемные ситуации в семье, хотят изменить свое взаимодействие с собственным ребенком, сделать его более открытым и доверительным и понимают необходимость приобретения новых знаний и умений в воспитании ребенка.</a:t>
            </a:r>
          </a:p>
          <a:p>
            <a:r>
              <a:rPr lang="ru-RU" sz="24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Родительский тренинг </a:t>
            </a:r>
            <a:r>
              <a:rPr lang="ru-RU" sz="24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проводится, как правило, психологом школы. По результату тренинга психолог проводит собеседование с классным руководителем и дает ему рекомендации по организации взаимодействия с каждым ребенком и с каждой семьей, участвовавшей в тренинге. </a:t>
            </a:r>
            <a:endParaRPr lang="ru-RU" sz="24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14414" y="214290"/>
            <a:ext cx="7143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Родительские тренинги. 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edsovet.su/_ld/391/543080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42844" y="357166"/>
            <a:ext cx="88583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Проведение социологических срезов, опросов.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4348" y="1428736"/>
            <a:ext cx="814393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Считаете ли вы свои знания о воспитании детей достаточными?</a:t>
            </a:r>
          </a:p>
          <a:p>
            <a:pPr marL="342900" indent="-342900">
              <a:buAutoNum type="arabicPeriod"/>
            </a:pPr>
            <a:r>
              <a:rPr lang="ru-RU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Из каких источников вы получаете информацию о воспитании?</a:t>
            </a:r>
          </a:p>
          <a:p>
            <a:pPr marL="342900" indent="-342900">
              <a:buAutoNum type="arabicPeriod"/>
            </a:pPr>
            <a:r>
              <a:rPr lang="ru-RU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Назовите самую важную, на ваш взгляд, проблему в воспитании?</a:t>
            </a:r>
          </a:p>
          <a:p>
            <a:pPr marL="342900" indent="-342900">
              <a:buAutoNum type="arabicPeriod"/>
            </a:pPr>
            <a:r>
              <a:rPr lang="ru-RU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Что бы вы хотели изменить в ваших отношениях с ребенком?</a:t>
            </a:r>
          </a:p>
          <a:p>
            <a:pPr marL="342900" indent="-342900">
              <a:buAutoNum type="arabicPeriod"/>
            </a:pPr>
            <a:r>
              <a:rPr lang="ru-RU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Что препятствует тому, чтобы вы могли решить вашу проблему?</a:t>
            </a:r>
          </a:p>
          <a:p>
            <a:pPr marL="342900" indent="-342900">
              <a:buAutoNum type="arabicPeriod"/>
            </a:pPr>
            <a:r>
              <a:rPr lang="ru-RU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 кем вы говорили о вашей проблеме?</a:t>
            </a:r>
          </a:p>
          <a:p>
            <a:pPr marL="342900" indent="-342900">
              <a:buAutoNum type="arabicPeriod"/>
            </a:pPr>
            <a:r>
              <a:rPr lang="ru-RU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В чьей помощи вы нуждаетесь наиболее остро?</a:t>
            </a:r>
          </a:p>
          <a:p>
            <a:pPr marL="342900" indent="-342900">
              <a:buAutoNum type="arabicPeriod"/>
            </a:pPr>
            <a:r>
              <a:rPr lang="ru-RU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Как вы считаете, кто оказывает большее влияние на ребенка – семья или школа?</a:t>
            </a:r>
          </a:p>
          <a:p>
            <a:pPr marL="342900" indent="-342900">
              <a:buAutoNum type="arabicPeriod"/>
            </a:pPr>
            <a:r>
              <a:rPr lang="ru-RU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В какой форме школа могла бы помочь вам в решении ваших проблем?</a:t>
            </a:r>
          </a:p>
          <a:p>
            <a:pPr marL="342900" indent="-342900">
              <a:buAutoNum type="arabicPeriod"/>
            </a:pPr>
            <a:r>
              <a:rPr lang="ru-RU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Сколько бы вы могли уделить времени для повышения своей родительской компетентности, если для вас в нашей школе будут организованы специальные занятия?</a:t>
            </a:r>
            <a:endParaRPr lang="ru-RU" sz="20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edsovet.su/_ld/391/543080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286000" y="88984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00034" y="142852"/>
            <a:ext cx="821537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Досуговые  формы  организации  общения  работы с родителями 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28728" y="1214422"/>
            <a:ext cx="7572428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b="1" dirty="0" smtClean="0">
                <a:solidFill>
                  <a:srgbClr val="00B0F0"/>
                </a:solidFill>
              </a:rPr>
              <a:t> </a:t>
            </a:r>
            <a:r>
              <a:rPr lang="ru-RU" sz="28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Совместные родительские собрания.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Концерты, спектакли.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Семейные конкурсы и спортивные соревнования.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Семейная гостиная.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Семейные просмотры фильмов и их обсуждения.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Туристические походы и экскурсии.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Организация профориентационной работы.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Участие родителей и детей в  праздничных мероприятиях и т.д.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edsovet.su/_ld/391/543080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571572" y="1285860"/>
            <a:ext cx="735814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    Одной из форм реализации преемственных связей  классного руководителя и родителей в духовно-нравственном воспитании школьников являются праздники. Дети, в свою очередь, смотрят на родителей, как на интересных, творческих людей. Праздник создает особую, доверительную атмосферу. </a:t>
            </a:r>
            <a:endParaRPr lang="ru-RU" sz="32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43174" y="500042"/>
            <a:ext cx="48577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Праздники</a:t>
            </a:r>
            <a:endParaRPr lang="ru-RU" sz="3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edsovet.su/_ld/391/543080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928794" y="2428868"/>
            <a:ext cx="700092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При такой форме работы  могут  участвовать и  отдельные семьи. Это может быть конкурс «Моя семья», спортивное мероприятие «Мама, папа, я – спортивная семья», « Самая читающая семья». Главное условие этих мероприятий в том, что участвует непременно  вся семья.</a:t>
            </a:r>
            <a:endParaRPr lang="ru-RU" sz="28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000232" y="1071546"/>
            <a:ext cx="6572296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Такие мероприятия тоже имеют большое воспитательное значение, прежде всего – связь поколений.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786050" y="385762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071802" y="428604"/>
            <a:ext cx="38577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Семейные вечера</a:t>
            </a:r>
            <a:endParaRPr lang="ru-RU" sz="3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edsovet.su/_ld/391/543080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643042" y="1000108"/>
            <a:ext cx="7215238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В классе проводятся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00B0F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рейды по проверке тетрадей, дневников, состоянию учебников, внешний вид учащихся. Лучшие результаты сообщаются всему классу, худшие доводятся индивидуально до родителей. Детей награждают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00B0F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 итогам рейда. Например, на лучшие тетради, можно одеть  «почетные обложки», за лучшую сохранность учебных принадлежностей –подарить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00B0F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закладки. Важно то, что лучшая тетрадь определяется не по степени грамотности, а по степени аккуратности. Поэтому, даже слабый ученик вполне может стать победителем. Такие рейды можно проводить, по четвертям.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43174" y="285728"/>
            <a:ext cx="44880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Родительские рейды</a:t>
            </a:r>
            <a:endParaRPr lang="ru-RU" sz="3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edsovet.su/_ld/391/543080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428596" y="1928802"/>
            <a:ext cx="8501122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современном образовании, исследования занимают важное место. Такая работа объединяет детей и родителей, делает родителей непосредственными участниками образовательного процесса.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00166" y="571480"/>
            <a:ext cx="70155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Исследовательская работа</a:t>
            </a:r>
            <a:endParaRPr lang="ru-RU" sz="3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edsovet.su/_ld/391/543080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14282" y="285728"/>
            <a:ext cx="878687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Задача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классного руководителя 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стать для родителей помощником и советчиком в вопросах воспитания, создать в коллективе детей и родителей атмосферу добра и взаимопомощи.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2071678"/>
            <a:ext cx="871543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Хорошо налаженное и организованное взаимодействие семьи и школы дает возможность осознать родителям необходимость приобретения новых знаний для развития здоровой и полноценной личности, а также формирует потребность в общении с теми людьми, которые помогают им стать  настоящими родителями</a:t>
            </a:r>
            <a:r>
              <a:rPr lang="ru-RU" sz="32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edsovet.su/_ld/391/543080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42878" y="1571612"/>
            <a:ext cx="850112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     Многие родители из-за занятости не могут часто посещать школу, не все соглашаются принять участие, в каком – либо мероприятии. Заочные конкурсы вовлекают в работу всех, дают детям возможность равняться на родителей</a:t>
            </a:r>
            <a:endParaRPr lang="ru-RU" sz="28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2878" y="3857628"/>
            <a:ext cx="850112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Родители принимают участие в школьной жизни ребенка, не выходя из дома. </a:t>
            </a:r>
            <a:endParaRPr lang="ru-RU" sz="28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714612" y="571480"/>
            <a:ext cx="58579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Заочные конкурсы</a:t>
            </a:r>
            <a:endParaRPr lang="ru-RU" sz="3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edsovet.su/_ld/391/543080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643042" y="142852"/>
            <a:ext cx="70098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Тематические консультации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6" y="856357"/>
            <a:ext cx="8501122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    К нетрадиционным, но  эффективным формам работы с родителями можно отнести тематические консультации.</a:t>
            </a:r>
          </a:p>
          <a:p>
            <a:r>
              <a:rPr lang="ru-RU" sz="24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В каждом классе  есть учащиеся и семьи, которые переживают одну и ту же проблему, испытывая идентичные затруднения личностного  плана и учебного.</a:t>
            </a:r>
          </a:p>
          <a:p>
            <a:r>
              <a:rPr lang="ru-RU" sz="24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В ходе тематических консультаций родители  могут получить  рекомендации по той  проблеме, которая их волнует.</a:t>
            </a:r>
          </a:p>
          <a:p>
            <a:pPr algn="ctr"/>
            <a:r>
              <a:rPr lang="ru-RU" sz="24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Например: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Ребенок не хочет учиться. Как ему помочь?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Плохая память ребенка. Как ее развить?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Единственный ребенок в семье. Пути преодоления трудностей в воспитании.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Наказания детей. Какими им быть?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Грубость и непонимание в семье.   И  т.д.</a:t>
            </a:r>
          </a:p>
          <a:p>
            <a:endParaRPr lang="ru-RU" sz="24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edsovet.su/_ld/391/543080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786050" y="0"/>
            <a:ext cx="30856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Папки класса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6" y="714356"/>
            <a:ext cx="857256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   К нетрадиционной форме работы классного руководителя можно отнести ведение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«Папки класса». </a:t>
            </a:r>
            <a:r>
              <a:rPr lang="ru-RU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Есть разные способы оформления таких папок: портфолио класса или личная папка классного руководителя, куда он помещает информацию о учащихся. Ее необходимо вести совместно с родителями. Основные рубрики предназначены для диагностики каждого ученика. Информацию заполняют раз в четверть родители, они пишут все, что считают нужным: особенности поведения, темы бесед, трудности и удачи воспитания, что любит ребенок, что его волнует и т.д.  Сюда же можно добавить  такие пункты: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Что нравится в организации работы в классе?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Что не нравится, ваши пожелания и предложения?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Какие вопросы, касающиеся непосредственно вашего ребенка, вы хотели бы обсудить с классным руководителем или психологом?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Что  о  вашем ребенке вы хотели бы сообщить классному руководителю?</a:t>
            </a:r>
          </a:p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Наличие таких папок может облегчить работу классного руководителя, т.к. в них содержится вся необходимая информация о семье ученика.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edsovet.su/_ld/391/543080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21514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28596" y="142852"/>
            <a:ext cx="85725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Родительские собрания нетрадиционной формы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57290" y="2025908"/>
            <a:ext cx="45720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Педагогическая лаборатория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28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Читательская конференция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28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Аукцион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sz="28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Деловая игра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sz="28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Круглый с</a:t>
            </a:r>
            <a:r>
              <a:rPr lang="ru-RU" sz="2800" b="1" dirty="0" smtClean="0">
                <a:solidFill>
                  <a:srgbClr val="7030A0"/>
                </a:solidFill>
              </a:rPr>
              <a:t>тол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857752" y="3286124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Семинар – практикум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Душевный разговор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 Мастер – класс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Ток – шоу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Вечер вопросов и ответов</a:t>
            </a:r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429124" y="1714488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dirty="0" smtClean="0">
                <a:ln w="11430"/>
                <a:solidFill>
                  <a:srgbClr val="00B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Родительские собрания – это школа воспитания родителей </a:t>
            </a:r>
            <a:endParaRPr lang="ru-RU" sz="2000" b="1" dirty="0">
              <a:ln w="11430"/>
              <a:solidFill>
                <a:srgbClr val="00B05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edsovet.su/_ld/391/543080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500166" y="500042"/>
            <a:ext cx="612725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 Педагогическая лаборатория»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4316" y="1142984"/>
            <a:ext cx="842968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Рекомендуется проводить в начале или в конце года. На них обсуждается участие родителей в различных мероприятиях. Проводится анкета « Родитель – ребенок –школа» Проходит обсуждение либо намеченных мероприятий либо анализируются прошедшие и подводятся итоги.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edsovet.su/_ld/391/543080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00100" y="571480"/>
            <a:ext cx="731097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 Читательская конференция»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14480" y="1643050"/>
            <a:ext cx="700092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Проводится подготовительный этап перед собранием, где родителям дается какое – либо задание по определенной теме. Подготовленное задание обсуждается с различных позиций.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edsovet.su/_ld/391/543080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143240" y="714356"/>
            <a:ext cx="313496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 Аукцион»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71736" y="2285992"/>
            <a:ext cx="607223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Собрание проходит в виде «продажи» полезных советов по выбранной теме в игровой форме.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edsovet.su/_ld/391/543080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428860" y="642918"/>
            <a:ext cx="598946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 Семинар – практикум»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00232" y="1500174"/>
            <a:ext cx="685803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Направлен на освоение родителями определенных приемов и методов. На собрании могут выступать не только классный руководитель, но и родители и специалисты. Совместно с родителями происходит обыгрывание или решение проблемных ситуаций, могут присутствовать элементы тренинга.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edsovet.su/_ld/391/543080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428860" y="714356"/>
            <a:ext cx="551926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 Душевный разговор»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57290" y="1643050"/>
            <a:ext cx="757242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Собрание рассчитано не на всех родителей, а лишь на тех, чьи дети имеют общие проблемы . Можно провести анкетирование по теме, в конце собрания родителям не дают рекомендаций, а они сами к ним приходят.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edsovet.su/_ld/391/543080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928926" y="357166"/>
            <a:ext cx="436690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 Мастер – класс»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85918" y="1285860"/>
            <a:ext cx="71438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Собрание, на котором родители демонстрируют свои достижения в области воспитания детей. Предварительно классный руководитель дает тему нескольким родителям и поручает каждому провести маленький урок, на котором они должны будут объяснить всем собравшимся родителям, методику своего воспитания. В конце собрания подводится итог.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381000" y="642918"/>
            <a:ext cx="8763000" cy="7620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Нетрадиционные форы работы с родителями</a:t>
            </a:r>
          </a:p>
        </p:txBody>
      </p:sp>
      <p:cxnSp>
        <p:nvCxnSpPr>
          <p:cNvPr id="29" name="Прямая со стрелкой 28"/>
          <p:cNvCxnSpPr/>
          <p:nvPr/>
        </p:nvCxnSpPr>
        <p:spPr>
          <a:xfrm rot="5400000">
            <a:off x="381000" y="1905000"/>
            <a:ext cx="1524000" cy="6096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rot="5400000">
            <a:off x="2390764" y="2009772"/>
            <a:ext cx="1619264" cy="45719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rot="16200000" flipH="1">
            <a:off x="4398163" y="1959763"/>
            <a:ext cx="1543064" cy="48101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 rot="16200000" flipH="1">
            <a:off x="6515100" y="1943100"/>
            <a:ext cx="1447800" cy="457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6153" name="TextBox 39"/>
          <p:cNvSpPr txBox="1">
            <a:spLocks noChangeArrowheads="1"/>
          </p:cNvSpPr>
          <p:nvPr/>
        </p:nvSpPr>
        <p:spPr bwMode="auto">
          <a:xfrm>
            <a:off x="0" y="2743200"/>
            <a:ext cx="9144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onstantia" pitchFamily="18" charset="0"/>
            </a:endParaRPr>
          </a:p>
        </p:txBody>
      </p:sp>
      <p:sp>
        <p:nvSpPr>
          <p:cNvPr id="6154" name="TextBox 40"/>
          <p:cNvSpPr txBox="1">
            <a:spLocks noChangeArrowheads="1"/>
          </p:cNvSpPr>
          <p:nvPr/>
        </p:nvSpPr>
        <p:spPr bwMode="auto">
          <a:xfrm>
            <a:off x="0" y="3048000"/>
            <a:ext cx="9144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Познавательные</a:t>
            </a:r>
          </a:p>
        </p:txBody>
      </p:sp>
      <p:sp>
        <p:nvSpPr>
          <p:cNvPr id="6155" name="TextBox 52"/>
          <p:cNvSpPr txBox="1">
            <a:spLocks noChangeArrowheads="1"/>
          </p:cNvSpPr>
          <p:nvPr/>
        </p:nvSpPr>
        <p:spPr bwMode="auto">
          <a:xfrm>
            <a:off x="2286000" y="3048000"/>
            <a:ext cx="2286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Информационно-</a:t>
            </a:r>
          </a:p>
          <a:p>
            <a:r>
              <a:rPr lang="ru-RU" sz="2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-аналитические</a:t>
            </a:r>
          </a:p>
        </p:txBody>
      </p:sp>
      <p:sp>
        <p:nvSpPr>
          <p:cNvPr id="6156" name="TextBox 54"/>
          <p:cNvSpPr txBox="1">
            <a:spLocks noChangeArrowheads="1"/>
          </p:cNvSpPr>
          <p:nvPr/>
        </p:nvSpPr>
        <p:spPr bwMode="auto">
          <a:xfrm>
            <a:off x="4724400" y="3124200"/>
            <a:ext cx="22098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Досуговые</a:t>
            </a:r>
          </a:p>
        </p:txBody>
      </p:sp>
      <p:sp>
        <p:nvSpPr>
          <p:cNvPr id="6157" name="TextBox 55"/>
          <p:cNvSpPr txBox="1">
            <a:spLocks noChangeArrowheads="1"/>
          </p:cNvSpPr>
          <p:nvPr/>
        </p:nvSpPr>
        <p:spPr bwMode="auto">
          <a:xfrm>
            <a:off x="6477000" y="3048000"/>
            <a:ext cx="2667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Наглядно-</a:t>
            </a:r>
          </a:p>
          <a:p>
            <a:r>
              <a:rPr lang="ru-RU" sz="2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информационные.</a:t>
            </a:r>
          </a:p>
        </p:txBody>
      </p:sp>
      <p:sp>
        <p:nvSpPr>
          <p:cNvPr id="57" name="Скругленный прямоугольник 56"/>
          <p:cNvSpPr/>
          <p:nvPr/>
        </p:nvSpPr>
        <p:spPr>
          <a:xfrm>
            <a:off x="228600" y="3733800"/>
            <a:ext cx="2057400" cy="29718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Семинары-практикумы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Родительский клуб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Педагогическая гостиная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Родительские собрания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" name="Скругленный прямоугольник 57"/>
          <p:cNvSpPr/>
          <p:nvPr/>
        </p:nvSpPr>
        <p:spPr>
          <a:xfrm>
            <a:off x="2500298" y="3733800"/>
            <a:ext cx="2214578" cy="29718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АнкетированиеСоциологи-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ческие опросы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«Почтовый ящик»</a:t>
            </a:r>
          </a:p>
        </p:txBody>
      </p:sp>
      <p:sp>
        <p:nvSpPr>
          <p:cNvPr id="59" name="Скругленный прямоугольник 58"/>
          <p:cNvSpPr/>
          <p:nvPr/>
        </p:nvSpPr>
        <p:spPr>
          <a:xfrm>
            <a:off x="4876800" y="3733800"/>
            <a:ext cx="1905000" cy="28956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Совместные досуги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Праздники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Участие в выставках, конкурсах, экскурсиях</a:t>
            </a:r>
          </a:p>
        </p:txBody>
      </p:sp>
      <p:sp>
        <p:nvSpPr>
          <p:cNvPr id="60" name="Скругленный прямоугольник 59"/>
          <p:cNvSpPr/>
          <p:nvPr/>
        </p:nvSpPr>
        <p:spPr>
          <a:xfrm>
            <a:off x="6934200" y="3733800"/>
            <a:ext cx="2066956" cy="28956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B0F0"/>
                </a:solidFill>
              </a:rPr>
              <a:t>Дни открытых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B0F0"/>
                </a:solidFill>
              </a:rPr>
              <a:t>Дверей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B0F0"/>
                </a:solidFill>
              </a:rPr>
              <a:t>Родительские уголки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B0F0"/>
                </a:solidFill>
              </a:rPr>
              <a:t>Фотовыставки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B0F0"/>
                </a:solidFill>
              </a:rPr>
              <a:t>Копилка Добрых дел</a:t>
            </a: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edsovet.su/_ld/391/543080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357290" y="214290"/>
            <a:ext cx="693946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Методы активизации родителей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1142984"/>
            <a:ext cx="4572000" cy="501675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32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Мозговой штурм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sz="3200" b="1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3200" b="1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Реверсионная</a:t>
            </a:r>
            <a:r>
              <a:rPr lang="ru-RU" sz="32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мозговая атака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sz="32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или Разнос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sz="3200" b="1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32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Список прилагательных и определений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ru-RU" sz="32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Ассоциации</a:t>
            </a:r>
            <a:endParaRPr lang="ru-RU" sz="32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72000" y="1428736"/>
            <a:ext cx="4572000" cy="4031873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32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Коллективная запись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sz="3200" b="1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32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Запись на листах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sz="3200" b="1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32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Эвристические вопросы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sz="3200" b="1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32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Мини - эксперимент</a:t>
            </a:r>
            <a:endParaRPr lang="ru-RU" sz="32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edsovet.su/_ld/391/543080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928926" y="571480"/>
            <a:ext cx="428957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 Мозговой штурм»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3108" y="1785926"/>
            <a:ext cx="678661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Метод коллективной мыслительной деятельности, позволяющий достичь понимания друг друга, когда общая проблема является личной для целой группы семей.</a:t>
            </a:r>
          </a:p>
          <a:p>
            <a:endParaRPr lang="ru-RU" sz="3600" b="1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edsovet.su/_ld/391/543080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4290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357554" y="142852"/>
            <a:ext cx="362637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 Ассоциации»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5984" y="1142984"/>
            <a:ext cx="664373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На листе бумаги рисуется символ, олицетворяющий проблему или ее существенный момент Затем по ассоциации изображают другой символ, пока не придет подходящая идея решения.</a:t>
            </a:r>
          </a:p>
          <a:p>
            <a:endParaRPr lang="ru-RU" sz="3600" b="1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edsovet.su/_ld/391/543080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071670" y="142852"/>
            <a:ext cx="584756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 Коллективная запись»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85918" y="928670"/>
            <a:ext cx="707236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Каждый из участников получает записную книжку или лист бумаги, где сформулирована проблема и даются информация или рекомендации, необходимые для ее решения. Родители независимо друг от друга, определяют наиболее важные для них рекомендации, заносят в записную книжку. Затем записи передаются классному руководителю, он суммирует их  и  проводит обсуждение. После этого приема можно использовать «мозговой штурм».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edsovet.su/_ld/391/543080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714612" y="214290"/>
            <a:ext cx="482491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 Запись на листах»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71604" y="1285860"/>
            <a:ext cx="742955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При обсуждение проблемы каждый из родителей получает листы бумаги для заметок. Классный руководитель формулирует проблему и просит всех предлагать возможные решения. Каждое предложение записывается на отдельном листе. Проблему нужно формулировать четко.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edsovet.su/_ld/391/543080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28728" y="285728"/>
            <a:ext cx="649684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 Эвристические вопросы»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1285860"/>
            <a:ext cx="821537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К ним относятся несколько  ключевых вопросов: кто, что, где, чем, как, когда? Если перемешать эти вопросы между собой, получится определенное  число  вопросов. Последовательно вытягивая такие смешанные вопросы и отвечая на них , родители могут получить новый, интересный взгляд на проблему.</a:t>
            </a:r>
          </a:p>
          <a:p>
            <a:endParaRPr lang="ru-RU" sz="3600" b="1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edsovet.su/_ld/391/543080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857356" y="285728"/>
            <a:ext cx="545219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 Мини- эксперимент»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14480" y="1142984"/>
            <a:ext cx="71438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Этот метод позволяет включить родителей в исследовательскую деятельность, создать познавательный конфликт и использовать интеллектуальные чувства родителей ( интерес, любопытство).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edsovet.su/_ld/391/543080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071538" y="571480"/>
            <a:ext cx="785818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     Огромную роль в сотрудничестве родителей и классного руководителя</a:t>
            </a:r>
          </a:p>
          <a:p>
            <a:r>
              <a:rPr lang="ru-RU" sz="32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играет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родительский комитет</a:t>
            </a:r>
            <a:r>
              <a:rPr lang="ru-RU" sz="32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. От того, насколько слаженно и ответственно подходит к  своей деятельности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родительский комитет</a:t>
            </a:r>
            <a:r>
              <a:rPr lang="ru-RU" sz="32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, зависит атмосфера в классном коллективе, взаимоотношения родителей друг с другом,, общение взрослых и детей.</a:t>
            </a:r>
            <a:endParaRPr lang="ru-RU" sz="32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edsovet.su/_ld/391/543080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0085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071538" y="500042"/>
            <a:ext cx="78581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85852" y="214290"/>
            <a:ext cx="7715304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Подытоживая  сказанное, можно сказать, что только в процессе взаимодействия классного руководителя, и родителей возможно успешно решить проблему развития личности ребенка. Но применяя любую воспитательную технологию, необходимо помнить  заповедь: «Прежде всего, не навреди». </a:t>
            </a:r>
          </a:p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Если  классный руководитель сумел наладить доверительные отношения с родителями, вызвать у них желание помогать своему ребенку, поддерживать его в трудную минуту, можно сказать с уверенностью, что своих педагогических целей он достигнет.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edsovet.su/_ld/391/543080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0085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071538" y="500042"/>
            <a:ext cx="78581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688" y="1285860"/>
            <a:ext cx="885831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 algn="ctr">
              <a:buFont typeface="Wingdings" pitchFamily="2" charset="2"/>
              <a:buNone/>
            </a:pPr>
            <a:r>
              <a:rPr lang="ru-RU" sz="5400" b="1" i="1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УДАЧИ ВСЕМ</a:t>
            </a:r>
          </a:p>
          <a:p>
            <a:pPr marL="609600" indent="-609600" algn="ctr">
              <a:buFont typeface="Wingdings" pitchFamily="2" charset="2"/>
              <a:buNone/>
            </a:pPr>
            <a:r>
              <a:rPr lang="ru-RU" sz="5400" b="1" i="1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В РАБОТЕ </a:t>
            </a:r>
          </a:p>
          <a:p>
            <a:pPr marL="609600" indent="-609600" algn="ctr">
              <a:buFont typeface="Wingdings" pitchFamily="2" charset="2"/>
              <a:buNone/>
            </a:pPr>
            <a:r>
              <a:rPr lang="ru-RU" sz="5400" b="1" i="1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С  НЕТРАДИЦИОННЫМИ</a:t>
            </a:r>
          </a:p>
          <a:p>
            <a:pPr marL="609600" indent="-609600" algn="ctr">
              <a:buFont typeface="Wingdings" pitchFamily="2" charset="2"/>
              <a:buNone/>
            </a:pPr>
            <a:r>
              <a:rPr lang="ru-RU" sz="5400" b="1" i="1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ФОРМАМИ.</a:t>
            </a:r>
            <a:endParaRPr lang="ru-RU" sz="5400" b="1" i="1" dirty="0">
              <a:solidFill>
                <a:schemeClr val="folHlin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edsovet.su/_ld/391/543080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5720" y="357166"/>
            <a:ext cx="85725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Главными формами взаимодействия классного руководителя с семьей являются групповые и индивидуальные формы работы 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71604" y="1997839"/>
            <a:ext cx="757239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Групповые формы работы: родительские собрания, конференции, вечера вопросов и ответов, родительские чтения, родительские клубы, родительские тренинги, родительские вечера, родительские ринги.</a:t>
            </a:r>
          </a:p>
          <a:p>
            <a:pPr>
              <a:buFont typeface="Wingdings" pitchFamily="2" charset="2"/>
              <a:buNone/>
            </a:pPr>
            <a:endParaRPr lang="ru-RU" sz="2800" b="1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Индивидуальные формы работы: индивидуальные консультации, беседы, посещения на дому, школьный дневник ученика.</a:t>
            </a:r>
            <a:endParaRPr lang="ru-RU" sz="28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edsovet.su/_ld/391/543080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0085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071538" y="500042"/>
            <a:ext cx="78581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4" descr="http://volna.org/wp-content/uploads/2014/11/novyie_formy_raboty_s_roditieliami1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edsovet.su/_ld/391/5430802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86000" y="26903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1571612"/>
            <a:ext cx="85011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endParaRPr lang="ru-RU" sz="2400" b="1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2910" y="142852"/>
            <a:ext cx="8286808" cy="710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Познавательные формы общения с родителями:</a:t>
            </a:r>
          </a:p>
          <a:p>
            <a:endParaRPr lang="ru-RU" dirty="0" smtClean="0"/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Ознакомление родителей с особенностями возрастного и психологического развития  детей, рациональными методами и приемами воспитания для формирования у родителей практических навыков.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Доминирующая роль в повышении психолого-педагогической  культуры родителей, способствуют изменению взглядов родителей на воспитание ребенка в условиях семьи.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Общение строится  на основе диалога, присутствие открытости, искренности в общении, отказ от критики и оценки партнера по общению.</a:t>
            </a:r>
          </a:p>
          <a:p>
            <a:endParaRPr lang="ru-RU" sz="2800" b="1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edsovet.su/_ld/391/543080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357158" y="1428736"/>
            <a:ext cx="8643998" cy="390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Круглый стол </a:t>
            </a:r>
            <a:r>
              <a:rPr lang="ru-RU" sz="2400" b="1" dirty="0" smtClean="0">
                <a:solidFill>
                  <a:srgbClr val="00B0F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учше проходит в неформальной обстановке</a:t>
            </a:r>
            <a:r>
              <a:rPr lang="ru-RU" sz="2400" b="1" dirty="0" smtClean="0">
                <a:solidFill>
                  <a:srgbClr val="00B0F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Начать можно с «быстрых тестов» (родители сразу узнают результаты). Далее выдвигается тема для обсуждения. </a:t>
            </a:r>
            <a:r>
              <a:rPr lang="ru-RU" sz="2400" b="1" dirty="0" smtClean="0">
                <a:solidFill>
                  <a:srgbClr val="00B0F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Классный руководитель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или подготовленный родитель в общих чертах освещают проблему, далее идет дискуссия, выводы. Главное, родители должны видеть лица, а не спины друг друга, как это бывает на собраниях. Они должны высказывать свою точку зрения на вопрос, вступать в диалог, вносить предложения.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28992" y="142852"/>
            <a:ext cx="30988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Круглый стол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857232"/>
            <a:ext cx="83582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  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Задача круглого </a:t>
            </a:r>
            <a:r>
              <a:rPr lang="ru-RU" sz="2400" b="1" dirty="0" smtClean="0">
                <a:solidFill>
                  <a:srgbClr val="00B0F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стола не только решение насущных проблем, но и формирование сплоченного родительского коллектива. </a:t>
            </a:r>
            <a:endParaRPr lang="ru-RU" sz="24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edsovet.su/_ld/391/543080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86000" y="26903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142852"/>
            <a:ext cx="85725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Интересной формой работы с родителями являются – родительские клубы.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1571612"/>
            <a:ext cx="850112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Родительские клубы </a:t>
            </a:r>
            <a:r>
              <a:rPr lang="ru-RU" sz="24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– это объединения по интересам.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Интересам</a:t>
            </a:r>
            <a:r>
              <a:rPr lang="ru-RU" sz="24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 к общему увлечению детей и родителей,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общий интерес</a:t>
            </a:r>
            <a:r>
              <a:rPr lang="ru-RU" sz="24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к пониманию одной проблемы,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интерес к изучению литературы</a:t>
            </a:r>
            <a:r>
              <a:rPr lang="ru-RU" sz="24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по проблемам воспитания.</a:t>
            </a:r>
          </a:p>
          <a:p>
            <a:pPr>
              <a:buFont typeface="Wingdings" pitchFamily="2" charset="2"/>
              <a:buNone/>
            </a:pPr>
            <a:r>
              <a:rPr lang="ru-RU" sz="24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Заседания клубов  могут  проходить три - четыре раза в год.</a:t>
            </a:r>
          </a:p>
          <a:p>
            <a:pPr>
              <a:buFont typeface="Wingdings" pitchFamily="2" charset="2"/>
              <a:buNone/>
            </a:pPr>
            <a:r>
              <a:rPr lang="ru-RU" sz="24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Неформальная обстановка занятий в клубе, привлечение   </a:t>
            </a:r>
          </a:p>
          <a:p>
            <a:pPr>
              <a:buFont typeface="Wingdings" pitchFamily="2" charset="2"/>
              <a:buNone/>
            </a:pPr>
            <a:r>
              <a:rPr lang="ru-RU" sz="24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специалистов, возможность просмотра видеоматериалов, встречи с родителями, которые пережили такие же проблемы в воспитании детей- все это может оказать неоценимую помощь  классному  руководителю  и родителям  в дальнейшей работе с детьми.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edsovet.su/_ld/391/543080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908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7158" y="142852"/>
            <a:ext cx="83582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Родительские чтения.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1500174"/>
            <a:ext cx="8786874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     Родители читают книги по определенной проблеме и через какое </a:t>
            </a:r>
          </a:p>
          <a:p>
            <a:pPr>
              <a:buFont typeface="Wingdings" pitchFamily="2" charset="2"/>
              <a:buNone/>
            </a:pPr>
            <a:r>
              <a:rPr lang="ru-RU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то время участвуют в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родительских чтениях </a:t>
            </a:r>
            <a:r>
              <a:rPr lang="ru-RU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по книгам, которые </a:t>
            </a:r>
          </a:p>
          <a:p>
            <a:pPr>
              <a:buFont typeface="Wingdings" pitchFamily="2" charset="2"/>
              <a:buNone/>
            </a:pPr>
            <a:r>
              <a:rPr lang="ru-RU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прочитали.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Родительские чтения </a:t>
            </a:r>
            <a:r>
              <a:rPr lang="ru-RU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- это прекрасная возможность </a:t>
            </a:r>
          </a:p>
          <a:p>
            <a:pPr>
              <a:buFont typeface="Wingdings" pitchFamily="2" charset="2"/>
              <a:buNone/>
            </a:pPr>
            <a:r>
              <a:rPr lang="ru-RU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знакомства родителей с интересной детской литературой, новыми </a:t>
            </a:r>
          </a:p>
          <a:p>
            <a:pPr>
              <a:buFont typeface="Wingdings" pitchFamily="2" charset="2"/>
              <a:buNone/>
            </a:pPr>
            <a:r>
              <a:rPr lang="ru-RU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именами, которые на слуху у детей, но неизвестны их родителям.</a:t>
            </a:r>
          </a:p>
          <a:p>
            <a:pPr>
              <a:buFont typeface="Wingdings" pitchFamily="2" charset="2"/>
              <a:buNone/>
            </a:pP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Темы родительских чтений  могут быть различными, например:</a:t>
            </a:r>
          </a:p>
          <a:p>
            <a:pPr>
              <a:buFontTx/>
              <a:buNone/>
            </a:pPr>
            <a:r>
              <a:rPr lang="ru-RU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- В. Сухомлинский о воспитании мальчиков и девочек.</a:t>
            </a:r>
          </a:p>
          <a:p>
            <a:pPr>
              <a:buFontTx/>
              <a:buNone/>
            </a:pPr>
            <a:r>
              <a:rPr lang="ru-RU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- Законы семейной жизни. По книгам К. Д. Ушинского.</a:t>
            </a:r>
          </a:p>
          <a:p>
            <a:pPr>
              <a:buFontTx/>
              <a:buNone/>
            </a:pPr>
            <a:r>
              <a:rPr lang="ru-RU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- Феномен  Гарри </a:t>
            </a:r>
            <a:r>
              <a:rPr lang="ru-RU" sz="2000" b="1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Поттера</a:t>
            </a:r>
            <a:r>
              <a:rPr lang="ru-RU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Tx/>
              <a:buChar char="-"/>
            </a:pPr>
            <a:r>
              <a:rPr lang="ru-RU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Как стать  героем в глазах своих детей. </a:t>
            </a:r>
          </a:p>
          <a:p>
            <a:pPr>
              <a:buFontTx/>
              <a:buChar char="-"/>
            </a:pPr>
            <a:r>
              <a:rPr lang="ru-RU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Обзор    периодической  печати о воспитании. </a:t>
            </a:r>
          </a:p>
          <a:p>
            <a:pPr>
              <a:buFontTx/>
              <a:buNone/>
            </a:pPr>
            <a:r>
              <a:rPr lang="ru-RU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- Нестандартность  мышления. Что это такое? </a:t>
            </a:r>
          </a:p>
          <a:p>
            <a:pPr>
              <a:buFontTx/>
              <a:buNone/>
            </a:pPr>
            <a:r>
              <a:rPr lang="ru-RU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20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785794"/>
            <a:ext cx="81439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Очень полезной и необходимой формой работы с семьей  являются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родительские чтения.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edsovet.su/_ld/391/543080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46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7158" y="142852"/>
            <a:ext cx="84296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Семинар - практикум для родителей.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428728" y="1000108"/>
            <a:ext cx="735811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Обучающий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семинар – практикум   </a:t>
            </a:r>
            <a:r>
              <a:rPr lang="ru-RU" sz="28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не только знакомит родителей с какими – то понятиями, но и в ходе  его обучает, предполагает обсуждение, и помогает применить полученную информацию на практике. Например, одна из тем такого семинара-практикума  может звучать так: «Как помочь ребенку стать внимательным», где участники знакомятся с понятием внимания и его основными свойствами.</a:t>
            </a:r>
            <a:endParaRPr lang="ru-RU" sz="28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86000" y="28288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679</TotalTime>
  <Words>2355</Words>
  <Application>Microsoft Office PowerPoint</Application>
  <PresentationFormat>Экран (4:3)</PresentationFormat>
  <Paragraphs>206</Paragraphs>
  <Slides>40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Нетрадиционные формы работы с родителями</dc:title>
  <dc:creator>Школа №3</dc:creator>
  <cp:lastModifiedBy>Школа №3</cp:lastModifiedBy>
  <cp:revision>79</cp:revision>
  <dcterms:created xsi:type="dcterms:W3CDTF">2015-03-24T14:42:45Z</dcterms:created>
  <dcterms:modified xsi:type="dcterms:W3CDTF">2015-04-29T15:28:44Z</dcterms:modified>
</cp:coreProperties>
</file>