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4" r:id="rId1"/>
    <p:sldMasterId id="2147483804" r:id="rId2"/>
    <p:sldMasterId id="2147483882" r:id="rId3"/>
    <p:sldMasterId id="2147483906" r:id="rId4"/>
  </p:sldMasterIdLst>
  <p:notesMasterIdLst>
    <p:notesMasterId r:id="rId23"/>
  </p:notesMasterIdLst>
  <p:sldIdLst>
    <p:sldId id="256" r:id="rId5"/>
    <p:sldId id="297" r:id="rId6"/>
    <p:sldId id="296" r:id="rId7"/>
    <p:sldId id="267" r:id="rId8"/>
    <p:sldId id="269" r:id="rId9"/>
    <p:sldId id="271" r:id="rId10"/>
    <p:sldId id="270" r:id="rId11"/>
    <p:sldId id="273" r:id="rId12"/>
    <p:sldId id="272" r:id="rId13"/>
    <p:sldId id="274" r:id="rId14"/>
    <p:sldId id="275" r:id="rId15"/>
    <p:sldId id="279" r:id="rId16"/>
    <p:sldId id="286" r:id="rId17"/>
    <p:sldId id="278" r:id="rId18"/>
    <p:sldId id="280" r:id="rId19"/>
    <p:sldId id="281" r:id="rId20"/>
    <p:sldId id="282" r:id="rId21"/>
    <p:sldId id="27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3228" autoAdjust="0"/>
  </p:normalViewPr>
  <p:slideViewPr>
    <p:cSldViewPr snapToGrid="0">
      <p:cViewPr>
        <p:scale>
          <a:sx n="100" d="100"/>
          <a:sy n="100" d="100"/>
        </p:scale>
        <p:origin x="-62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3BBA1C-8DE8-4DFF-BC3E-97128B695CAF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4EE3F2-EC38-481F-A8AB-C58B04D596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3202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EE3F2-EC38-481F-A8AB-C58B04D596E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93537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EE3F2-EC38-481F-A8AB-C58B04D596E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43802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EE3F2-EC38-481F-A8AB-C58B04D596E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80658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EE3F2-EC38-481F-A8AB-C58B04D596E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80658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EE3F2-EC38-481F-A8AB-C58B04D596E2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8560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EE3F2-EC38-481F-A8AB-C58B04D596E2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8560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EE3F2-EC38-481F-A8AB-C58B04D596E2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8560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EE3F2-EC38-481F-A8AB-C58B04D596E2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856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EE3F2-EC38-481F-A8AB-C58B04D596E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11117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EE3F2-EC38-481F-A8AB-C58B04D596E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9353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EE3F2-EC38-481F-A8AB-C58B04D596E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1111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EE3F2-EC38-481F-A8AB-C58B04D596E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44558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EE3F2-EC38-481F-A8AB-C58B04D596E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82152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EE3F2-EC38-481F-A8AB-C58B04D596E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36372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EE3F2-EC38-481F-A8AB-C58B04D596E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88084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EE3F2-EC38-481F-A8AB-C58B04D596E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4443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174966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778250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880685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212771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869618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425874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167329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311095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8034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651020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23906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659162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35357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249608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581999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363539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078461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967821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054534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23977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491693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31360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704920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32366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641679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104166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906985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AD6EE87-EBD5-4F12-A48A-63ACA297AC8F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242613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360341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A61015F-7CC6-4D0A-9D87-873EA4C304CC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910647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650580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75791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79233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790558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223233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5C68B11-C5A8-448C-8CE9-B1A273C79CFC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651776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219047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226969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A4AFB99-0EAB-4182-AFF8-E214C82A68F6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974275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851574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92193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130540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580617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187272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8853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9495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3085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698390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5.xml"/><Relationship Id="rId5" Type="http://schemas.openxmlformats.org/officeDocument/2006/relationships/slide" Target="slide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Relationship Id="rId5" Type="http://schemas.openxmlformats.org/officeDocument/2006/relationships/slide" Target="slide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25.emf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slide" Target="slide2.xml"/><Relationship Id="rId10" Type="http://schemas.openxmlformats.org/officeDocument/2006/relationships/image" Target="../media/image29.emf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emf"/><Relationship Id="rId3" Type="http://schemas.openxmlformats.org/officeDocument/2006/relationships/image" Target="../media/image22.png"/><Relationship Id="rId7" Type="http://schemas.openxmlformats.org/officeDocument/2006/relationships/image" Target="../media/image37.png"/><Relationship Id="rId12" Type="http://schemas.openxmlformats.org/officeDocument/2006/relationships/image" Target="../media/image4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36.png"/><Relationship Id="rId11" Type="http://schemas.openxmlformats.org/officeDocument/2006/relationships/image" Target="../media/image41.emf"/><Relationship Id="rId5" Type="http://schemas.openxmlformats.org/officeDocument/2006/relationships/image" Target="../media/image35.png"/><Relationship Id="rId15" Type="http://schemas.openxmlformats.org/officeDocument/2006/relationships/slide" Target="slide2.xml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Relationship Id="rId14" Type="http://schemas.openxmlformats.org/officeDocument/2006/relationships/image" Target="../media/image44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5.xml"/><Relationship Id="rId12" Type="http://schemas.openxmlformats.org/officeDocument/2006/relationships/slide" Target="slide2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46.png"/><Relationship Id="rId11" Type="http://schemas.openxmlformats.org/officeDocument/2006/relationships/image" Target="../media/image48.png"/><Relationship Id="rId5" Type="http://schemas.openxmlformats.org/officeDocument/2006/relationships/slide" Target="slide16.xml"/><Relationship Id="rId10" Type="http://schemas.openxmlformats.org/officeDocument/2006/relationships/image" Target="../media/image47.png"/><Relationship Id="rId4" Type="http://schemas.openxmlformats.org/officeDocument/2006/relationships/image" Target="../media/image45.png"/><Relationship Id="rId9" Type="http://schemas.openxmlformats.org/officeDocument/2006/relationships/slide" Target="slide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.xml"/><Relationship Id="rId6" Type="http://schemas.openxmlformats.org/officeDocument/2006/relationships/slide" Target="slide14.xml"/><Relationship Id="rId5" Type="http://schemas.openxmlformats.org/officeDocument/2006/relationships/image" Target="../media/image49.png"/><Relationship Id="rId4" Type="http://schemas.openxmlformats.org/officeDocument/2006/relationships/slide" Target="slide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5.xml"/><Relationship Id="rId6" Type="http://schemas.openxmlformats.org/officeDocument/2006/relationships/slide" Target="slide14.xml"/><Relationship Id="rId5" Type="http://schemas.openxmlformats.org/officeDocument/2006/relationships/slide" Target="slide2.xml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5.xml"/><Relationship Id="rId6" Type="http://schemas.openxmlformats.org/officeDocument/2006/relationships/slide" Target="slide14.xml"/><Relationship Id="rId5" Type="http://schemas.openxmlformats.org/officeDocument/2006/relationships/slide" Target="slide2.xml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5.xml"/><Relationship Id="rId6" Type="http://schemas.openxmlformats.org/officeDocument/2006/relationships/slide" Target="slide14.xml"/><Relationship Id="rId5" Type="http://schemas.openxmlformats.org/officeDocument/2006/relationships/slide" Target="slide2.xml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3.png"/><Relationship Id="rId5" Type="http://schemas.openxmlformats.org/officeDocument/2006/relationships/slide" Target="slide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5.wmf"/><Relationship Id="rId5" Type="http://schemas.openxmlformats.org/officeDocument/2006/relationships/slide" Target="slide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Relationship Id="rId6" Type="http://schemas.openxmlformats.org/officeDocument/2006/relationships/slide" Target="slide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Relationship Id="rId5" Type="http://schemas.openxmlformats.org/officeDocument/2006/relationships/slide" Target="slide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Relationship Id="rId5" Type="http://schemas.openxmlformats.org/officeDocument/2006/relationships/slide" Target="slide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3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10" Type="http://schemas.openxmlformats.org/officeDocument/2006/relationships/slide" Target="slide2.xml"/><Relationship Id="rId4" Type="http://schemas.openxmlformats.org/officeDocument/2006/relationships/image" Target="../media/image1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Relationship Id="rId6" Type="http://schemas.openxmlformats.org/officeDocument/2006/relationships/slide" Target="slide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1191" y="3689203"/>
            <a:ext cx="10993549" cy="1475013"/>
          </a:xfrm>
        </p:spPr>
        <p:txBody>
          <a:bodyPr>
            <a:noAutofit/>
          </a:bodyPr>
          <a:lstStyle/>
          <a:p>
            <a:r>
              <a:rPr lang="ru-RU" sz="5400" cap="none" dirty="0">
                <a:solidFill>
                  <a:schemeClr val="bg1"/>
                </a:solidFill>
              </a:rPr>
              <a:t>Преобразование графиков тригонометрических функций</a:t>
            </a: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11276720" y="1331184"/>
            <a:ext cx="411185" cy="411185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16471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6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7" y="1752113"/>
            <a:ext cx="12215891" cy="509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Заголовок 1"/>
          <p:cNvSpPr>
            <a:spLocks noGrp="1"/>
          </p:cNvSpPr>
          <p:nvPr>
            <p:ph type="title"/>
          </p:nvPr>
        </p:nvSpPr>
        <p:spPr>
          <a:xfrm>
            <a:off x="671200" y="652014"/>
            <a:ext cx="10653944" cy="1123758"/>
          </a:xfrm>
        </p:spPr>
        <p:txBody>
          <a:bodyPr>
            <a:normAutofit/>
          </a:bodyPr>
          <a:lstStyle/>
          <a:p>
            <a:r>
              <a:rPr lang="en-US" sz="3200" cap="none" dirty="0"/>
              <a:t>y = f(</a:t>
            </a:r>
            <a:r>
              <a:rPr lang="en-US" sz="3200" cap="none" dirty="0" err="1"/>
              <a:t>kx</a:t>
            </a:r>
            <a:r>
              <a:rPr lang="en-US" sz="3200" cap="none" dirty="0"/>
              <a:t>)</a:t>
            </a:r>
            <a:r>
              <a:rPr lang="ru-RU" sz="3200" cap="none" dirty="0"/>
              <a:t>, где  </a:t>
            </a:r>
            <a:r>
              <a:rPr lang="en-US" sz="3200" cap="none" dirty="0"/>
              <a:t>k</a:t>
            </a:r>
            <a:r>
              <a:rPr lang="ru-RU" sz="3200" cap="none" dirty="0"/>
              <a:t>=-</a:t>
            </a:r>
            <a:r>
              <a:rPr lang="en-US" sz="3200" cap="none" dirty="0"/>
              <a:t>1    </a:t>
            </a:r>
            <a:br>
              <a:rPr lang="en-US" sz="3200" cap="none" dirty="0"/>
            </a:br>
            <a:r>
              <a:rPr lang="ru-RU" sz="3200" cap="none" dirty="0"/>
              <a:t>Преобразование симметрии относительно оси </a:t>
            </a:r>
            <a:r>
              <a:rPr lang="en-US" sz="3200" cap="none" dirty="0"/>
              <a:t>y</a:t>
            </a:r>
            <a:endParaRPr lang="ru-RU" sz="3200" cap="none" dirty="0"/>
          </a:p>
        </p:txBody>
      </p:sp>
      <p:grpSp>
        <p:nvGrpSpPr>
          <p:cNvPr id="2" name="Группа 24"/>
          <p:cNvGrpSpPr/>
          <p:nvPr/>
        </p:nvGrpSpPr>
        <p:grpSpPr>
          <a:xfrm>
            <a:off x="-354843" y="3657393"/>
            <a:ext cx="12842545" cy="1444673"/>
            <a:chOff x="-113243" y="3187870"/>
            <a:chExt cx="12447990" cy="1477686"/>
          </a:xfrm>
        </p:grpSpPr>
        <p:grpSp>
          <p:nvGrpSpPr>
            <p:cNvPr id="3" name="Группа 74"/>
            <p:cNvGrpSpPr/>
            <p:nvPr/>
          </p:nvGrpSpPr>
          <p:grpSpPr>
            <a:xfrm>
              <a:off x="4092248" y="3203065"/>
              <a:ext cx="8242499" cy="1462491"/>
              <a:chOff x="4155949" y="3203065"/>
              <a:chExt cx="8114414" cy="1462491"/>
            </a:xfrm>
          </p:grpSpPr>
          <p:sp>
            <p:nvSpPr>
              <p:cNvPr id="30" name="Полилиния: фигура 72"/>
              <p:cNvSpPr/>
              <p:nvPr/>
            </p:nvSpPr>
            <p:spPr>
              <a:xfrm>
                <a:off x="6166165" y="3203065"/>
                <a:ext cx="2045033" cy="724655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1" name="Полилиния: фигура 73"/>
              <p:cNvSpPr/>
              <p:nvPr/>
            </p:nvSpPr>
            <p:spPr>
              <a:xfrm rot="10800000">
                <a:off x="8211197" y="3894916"/>
                <a:ext cx="2050841" cy="770640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2" name="Полилиния: фигура 78"/>
              <p:cNvSpPr/>
              <p:nvPr/>
            </p:nvSpPr>
            <p:spPr>
              <a:xfrm rot="10800000">
                <a:off x="4155949" y="3902148"/>
                <a:ext cx="2042699" cy="741726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3" name="Полилиния: фигура 79"/>
              <p:cNvSpPr/>
              <p:nvPr/>
            </p:nvSpPr>
            <p:spPr>
              <a:xfrm>
                <a:off x="10248056" y="3220883"/>
                <a:ext cx="2022307" cy="693293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25" name="Группа 75"/>
            <p:cNvGrpSpPr/>
            <p:nvPr/>
          </p:nvGrpSpPr>
          <p:grpSpPr>
            <a:xfrm>
              <a:off x="-113243" y="3187870"/>
              <a:ext cx="4205491" cy="1458888"/>
              <a:chOff x="4007076" y="3203588"/>
              <a:chExt cx="4190832" cy="1458888"/>
            </a:xfrm>
          </p:grpSpPr>
          <p:sp>
            <p:nvSpPr>
              <p:cNvPr id="28" name="Полилиния: фигура 76"/>
              <p:cNvSpPr/>
              <p:nvPr/>
            </p:nvSpPr>
            <p:spPr>
              <a:xfrm>
                <a:off x="6137836" y="3203588"/>
                <a:ext cx="2060072" cy="714280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29" name="Полилиния: фигура 77"/>
              <p:cNvSpPr/>
              <p:nvPr/>
            </p:nvSpPr>
            <p:spPr>
              <a:xfrm rot="10800000">
                <a:off x="4007076" y="3910634"/>
                <a:ext cx="2130761" cy="751842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grpSp>
        <p:nvGrpSpPr>
          <p:cNvPr id="44" name="Группа 24"/>
          <p:cNvGrpSpPr/>
          <p:nvPr/>
        </p:nvGrpSpPr>
        <p:grpSpPr>
          <a:xfrm flipV="1">
            <a:off x="-279802" y="3689669"/>
            <a:ext cx="12910189" cy="1412393"/>
            <a:chOff x="4081979" y="3509605"/>
            <a:chExt cx="12510084" cy="731788"/>
          </a:xfrm>
          <a:noFill/>
        </p:grpSpPr>
        <p:grpSp>
          <p:nvGrpSpPr>
            <p:cNvPr id="45" name="Группа 74"/>
            <p:cNvGrpSpPr/>
            <p:nvPr/>
          </p:nvGrpSpPr>
          <p:grpSpPr>
            <a:xfrm>
              <a:off x="4081979" y="3517332"/>
              <a:ext cx="10318161" cy="724061"/>
              <a:chOff x="4145839" y="3517332"/>
              <a:chExt cx="10157819" cy="724061"/>
            </a:xfrm>
            <a:grpFill/>
          </p:grpSpPr>
          <p:sp>
            <p:nvSpPr>
              <p:cNvPr id="50" name="Полилиния: фигура 72"/>
              <p:cNvSpPr/>
              <p:nvPr/>
            </p:nvSpPr>
            <p:spPr>
              <a:xfrm>
                <a:off x="6178658" y="3520585"/>
                <a:ext cx="2034584" cy="358994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grp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1" name="Полилиния: фигура 73"/>
              <p:cNvSpPr/>
              <p:nvPr/>
            </p:nvSpPr>
            <p:spPr>
              <a:xfrm rot="10800000">
                <a:off x="8213245" y="3879579"/>
                <a:ext cx="2048867" cy="361814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grp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2" name="Полилиния: фигура 78"/>
              <p:cNvSpPr/>
              <p:nvPr/>
            </p:nvSpPr>
            <p:spPr>
              <a:xfrm rot="10800000">
                <a:off x="4145839" y="3880814"/>
                <a:ext cx="2032819" cy="353047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grp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3" name="Полилиния: фигура 79"/>
              <p:cNvSpPr/>
              <p:nvPr/>
            </p:nvSpPr>
            <p:spPr>
              <a:xfrm>
                <a:off x="10262115" y="3517332"/>
                <a:ext cx="2005251" cy="366018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grp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9" name="Полилиния: фигура 73"/>
              <p:cNvSpPr/>
              <p:nvPr/>
            </p:nvSpPr>
            <p:spPr>
              <a:xfrm rot="10800000">
                <a:off x="12267362" y="3879578"/>
                <a:ext cx="2036296" cy="354282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grp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47" name="Полилиния: фигура 76"/>
            <p:cNvSpPr/>
            <p:nvPr/>
          </p:nvSpPr>
          <p:spPr>
            <a:xfrm>
              <a:off x="14400142" y="3509605"/>
              <a:ext cx="2191921" cy="369974"/>
            </a:xfrm>
            <a:custGeom>
              <a:avLst/>
              <a:gdLst>
                <a:gd name="connsiteX0" fmla="*/ 0 w 3546281"/>
                <a:gd name="connsiteY0" fmla="*/ 1144988 h 1144988"/>
                <a:gd name="connsiteX1" fmla="*/ 1765189 w 3546281"/>
                <a:gd name="connsiteY1" fmla="*/ 0 h 1144988"/>
                <a:gd name="connsiteX2" fmla="*/ 3546281 w 3546281"/>
                <a:gd name="connsiteY2" fmla="*/ 1144988 h 1144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46281" h="1144988">
                  <a:moveTo>
                    <a:pt x="0" y="1144988"/>
                  </a:moveTo>
                  <a:cubicBezTo>
                    <a:pt x="587071" y="572494"/>
                    <a:pt x="1174142" y="0"/>
                    <a:pt x="1765189" y="0"/>
                  </a:cubicBezTo>
                  <a:cubicBezTo>
                    <a:pt x="2356236" y="0"/>
                    <a:pt x="2951258" y="572494"/>
                    <a:pt x="3546281" y="1144988"/>
                  </a:cubicBezTo>
                </a:path>
              </a:pathLst>
            </a:custGeom>
            <a:grpFill/>
            <a:ln w="5715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6" name="TextBox 45"/>
              <p:cNvSpPr txBox="1"/>
              <p:nvPr/>
            </p:nvSpPr>
            <p:spPr>
              <a:xfrm>
                <a:off x="-2" y="2055454"/>
                <a:ext cx="393404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/>
                        </a:rPr>
                        <m:t>𝑦</m:t>
                      </m:r>
                      <m:r>
                        <a:rPr lang="en-US" sz="4000" b="0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4000" b="0" i="0" smtClean="0">
                          <a:latin typeface="Cambria Math"/>
                        </a:rPr>
                        <m:t>sin</m:t>
                      </m:r>
                      <m:r>
                        <a:rPr lang="en-US" sz="4000" b="0" i="1" smtClean="0">
                          <a:latin typeface="Cambria Math"/>
                        </a:rPr>
                        <m:t>(−</m:t>
                      </m:r>
                      <m:r>
                        <a:rPr lang="en-US" sz="4000" b="0" i="1" smtClean="0">
                          <a:latin typeface="Cambria Math"/>
                        </a:rPr>
                        <m:t>𝑥</m:t>
                      </m:r>
                      <m:r>
                        <a:rPr lang="en-US" sz="40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" y="2055454"/>
                <a:ext cx="3934047" cy="707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Управляющая кнопка: далее 36">
            <a:hlinkClick r:id="" action="ppaction://hlinkshowjump?jump=nextslide" highlightClick="1"/>
          </p:cNvPr>
          <p:cNvSpPr/>
          <p:nvPr/>
        </p:nvSpPr>
        <p:spPr>
          <a:xfrm>
            <a:off x="11276720" y="1331184"/>
            <a:ext cx="411185" cy="411185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Управляющая кнопка: домой 38">
            <a:hlinkClick r:id="rId5" action="ppaction://hlinksldjump" highlightClick="1"/>
          </p:cNvPr>
          <p:cNvSpPr/>
          <p:nvPr/>
        </p:nvSpPr>
        <p:spPr>
          <a:xfrm>
            <a:off x="10801808" y="1331184"/>
            <a:ext cx="415536" cy="415536"/>
          </a:xfrm>
          <a:prstGeom prst="actionButtonHom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6152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6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7" y="1752114"/>
            <a:ext cx="12215891" cy="509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Заголовок 1"/>
          <p:cNvSpPr>
            <a:spLocks noGrp="1"/>
          </p:cNvSpPr>
          <p:nvPr>
            <p:ph type="title"/>
          </p:nvPr>
        </p:nvSpPr>
        <p:spPr>
          <a:xfrm>
            <a:off x="671201" y="652014"/>
            <a:ext cx="10058400" cy="889707"/>
          </a:xfrm>
        </p:spPr>
        <p:txBody>
          <a:bodyPr>
            <a:normAutofit/>
          </a:bodyPr>
          <a:lstStyle/>
          <a:p>
            <a:r>
              <a:rPr lang="en-US" sz="4000" cap="none" dirty="0"/>
              <a:t>y = f(</a:t>
            </a:r>
            <a:r>
              <a:rPr lang="en-US" sz="4000" cap="none" dirty="0" err="1"/>
              <a:t>kx</a:t>
            </a:r>
            <a:r>
              <a:rPr lang="en-US" sz="4000" cap="none" dirty="0"/>
              <a:t>)</a:t>
            </a:r>
            <a:r>
              <a:rPr lang="ru-RU" sz="4000" cap="none" dirty="0"/>
              <a:t>, где  </a:t>
            </a:r>
            <a:r>
              <a:rPr lang="en-US" sz="4000" cap="none" dirty="0"/>
              <a:t>k&lt;0    </a:t>
            </a:r>
            <a:endParaRPr lang="ru-RU" sz="4000" cap="none" dirty="0"/>
          </a:p>
        </p:txBody>
      </p:sp>
      <p:sp>
        <p:nvSpPr>
          <p:cNvPr id="30" name="Полилиния: фигура 72"/>
          <p:cNvSpPr/>
          <p:nvPr/>
        </p:nvSpPr>
        <p:spPr>
          <a:xfrm>
            <a:off x="5060368" y="3673458"/>
            <a:ext cx="2077319" cy="702634"/>
          </a:xfrm>
          <a:custGeom>
            <a:avLst/>
            <a:gdLst>
              <a:gd name="connsiteX0" fmla="*/ 0 w 3546281"/>
              <a:gd name="connsiteY0" fmla="*/ 1144988 h 1144988"/>
              <a:gd name="connsiteX1" fmla="*/ 1765189 w 3546281"/>
              <a:gd name="connsiteY1" fmla="*/ 0 h 1144988"/>
              <a:gd name="connsiteX2" fmla="*/ 3546281 w 3546281"/>
              <a:gd name="connsiteY2" fmla="*/ 1144988 h 1144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6281" h="1144988">
                <a:moveTo>
                  <a:pt x="0" y="1144988"/>
                </a:moveTo>
                <a:cubicBezTo>
                  <a:pt x="587071" y="572494"/>
                  <a:pt x="1174142" y="0"/>
                  <a:pt x="1765189" y="0"/>
                </a:cubicBezTo>
                <a:cubicBezTo>
                  <a:pt x="2356236" y="0"/>
                  <a:pt x="2951258" y="572494"/>
                  <a:pt x="3546281" y="1144988"/>
                </a:cubicBezTo>
              </a:path>
            </a:pathLst>
          </a:custGeom>
          <a:noFill/>
          <a:ln w="5715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44" name="Группа 24"/>
          <p:cNvGrpSpPr/>
          <p:nvPr/>
        </p:nvGrpSpPr>
        <p:grpSpPr>
          <a:xfrm flipV="1">
            <a:off x="-790575" y="2276475"/>
            <a:ext cx="13782675" cy="4240874"/>
            <a:chOff x="-6424798" y="3484603"/>
            <a:chExt cx="27067042" cy="731279"/>
          </a:xfrm>
        </p:grpSpPr>
        <p:grpSp>
          <p:nvGrpSpPr>
            <p:cNvPr id="45" name="Группа 74"/>
            <p:cNvGrpSpPr/>
            <p:nvPr/>
          </p:nvGrpSpPr>
          <p:grpSpPr>
            <a:xfrm>
              <a:off x="4041722" y="3489264"/>
              <a:ext cx="14495294" cy="726618"/>
              <a:chOff x="4106208" y="3489264"/>
              <a:chExt cx="14270043" cy="726618"/>
            </a:xfrm>
          </p:grpSpPr>
          <p:sp>
            <p:nvSpPr>
              <p:cNvPr id="50" name="Полилиния: фигура 72"/>
              <p:cNvSpPr/>
              <p:nvPr/>
            </p:nvSpPr>
            <p:spPr>
              <a:xfrm>
                <a:off x="6167536" y="3492879"/>
                <a:ext cx="2043663" cy="362925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1" name="Полилиния: фигура 73"/>
              <p:cNvSpPr/>
              <p:nvPr/>
            </p:nvSpPr>
            <p:spPr>
              <a:xfrm rot="10800000">
                <a:off x="8211195" y="3852777"/>
                <a:ext cx="2033892" cy="363105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2" name="Полилиния: фигура 78"/>
              <p:cNvSpPr/>
              <p:nvPr/>
            </p:nvSpPr>
            <p:spPr>
              <a:xfrm rot="10800000">
                <a:off x="4106208" y="3855804"/>
                <a:ext cx="2061328" cy="358594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3" name="Полилиния: фигура 79"/>
              <p:cNvSpPr/>
              <p:nvPr/>
            </p:nvSpPr>
            <p:spPr>
              <a:xfrm>
                <a:off x="10237917" y="3492879"/>
                <a:ext cx="2024732" cy="363513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9" name="Полилиния: фигура 73"/>
              <p:cNvSpPr/>
              <p:nvPr/>
            </p:nvSpPr>
            <p:spPr>
              <a:xfrm rot="10800000">
                <a:off x="12262650" y="3855273"/>
                <a:ext cx="2046589" cy="360609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8" name="Полилиния: фигура 79"/>
              <p:cNvSpPr/>
              <p:nvPr/>
            </p:nvSpPr>
            <p:spPr>
              <a:xfrm>
                <a:off x="14309607" y="3489264"/>
                <a:ext cx="2024732" cy="363513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9" name="Полилиния: фигура 73"/>
              <p:cNvSpPr/>
              <p:nvPr/>
            </p:nvSpPr>
            <p:spPr>
              <a:xfrm rot="10800000">
                <a:off x="16329662" y="3855273"/>
                <a:ext cx="2046589" cy="360609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46" name="Группа 75"/>
            <p:cNvGrpSpPr/>
            <p:nvPr/>
          </p:nvGrpSpPr>
          <p:grpSpPr>
            <a:xfrm>
              <a:off x="-6424798" y="3484603"/>
              <a:ext cx="27067042" cy="731278"/>
              <a:chOff x="-2282479" y="3500321"/>
              <a:chExt cx="26972695" cy="731278"/>
            </a:xfrm>
          </p:grpSpPr>
          <p:sp>
            <p:nvSpPr>
              <p:cNvPr id="47" name="Полилиния: фигура 76"/>
              <p:cNvSpPr/>
              <p:nvPr/>
            </p:nvSpPr>
            <p:spPr>
              <a:xfrm>
                <a:off x="6054780" y="3507441"/>
                <a:ext cx="2092782" cy="363550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8" name="Полилиния: фигура 77"/>
              <p:cNvSpPr/>
              <p:nvPr/>
            </p:nvSpPr>
            <p:spPr>
              <a:xfrm rot="10800000">
                <a:off x="3984951" y="3870039"/>
                <a:ext cx="2069825" cy="361560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5" name="Полилиния: фигура 76"/>
              <p:cNvSpPr/>
              <p:nvPr/>
            </p:nvSpPr>
            <p:spPr>
              <a:xfrm>
                <a:off x="1892171" y="3506167"/>
                <a:ext cx="2092783" cy="365943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7" name="Полилиния: фигура 77"/>
              <p:cNvSpPr/>
              <p:nvPr/>
            </p:nvSpPr>
            <p:spPr>
              <a:xfrm rot="10800000">
                <a:off x="-160588" y="3872110"/>
                <a:ext cx="2052757" cy="354659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0" name="Полилиния: фигура 76"/>
              <p:cNvSpPr/>
              <p:nvPr/>
            </p:nvSpPr>
            <p:spPr>
              <a:xfrm>
                <a:off x="-2282479" y="3500321"/>
                <a:ext cx="2092783" cy="365943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1" name="Полилиния: фигура 76"/>
              <p:cNvSpPr/>
              <p:nvPr/>
            </p:nvSpPr>
            <p:spPr>
              <a:xfrm>
                <a:off x="22597434" y="3504982"/>
                <a:ext cx="2092782" cy="365943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sp>
        <p:nvSpPr>
          <p:cNvPr id="37" name="Полилиния: фигура 72"/>
          <p:cNvSpPr/>
          <p:nvPr/>
        </p:nvSpPr>
        <p:spPr>
          <a:xfrm>
            <a:off x="5053204" y="2276475"/>
            <a:ext cx="2074587" cy="2092400"/>
          </a:xfrm>
          <a:custGeom>
            <a:avLst/>
            <a:gdLst>
              <a:gd name="connsiteX0" fmla="*/ 0 w 3546281"/>
              <a:gd name="connsiteY0" fmla="*/ 1144988 h 1144988"/>
              <a:gd name="connsiteX1" fmla="*/ 1765189 w 3546281"/>
              <a:gd name="connsiteY1" fmla="*/ 0 h 1144988"/>
              <a:gd name="connsiteX2" fmla="*/ 3546281 w 3546281"/>
              <a:gd name="connsiteY2" fmla="*/ 1144988 h 1144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6281" h="1144988">
                <a:moveTo>
                  <a:pt x="0" y="1144988"/>
                </a:moveTo>
                <a:cubicBezTo>
                  <a:pt x="587071" y="572494"/>
                  <a:pt x="1174142" y="0"/>
                  <a:pt x="1765189" y="0"/>
                </a:cubicBezTo>
                <a:cubicBezTo>
                  <a:pt x="2356236" y="0"/>
                  <a:pt x="2951258" y="572494"/>
                  <a:pt x="3546281" y="1144988"/>
                </a:cubicBezTo>
              </a:path>
            </a:pathLst>
          </a:custGeom>
          <a:noFill/>
          <a:ln w="5715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олилиния: фигура 72"/>
          <p:cNvSpPr/>
          <p:nvPr/>
        </p:nvSpPr>
        <p:spPr>
          <a:xfrm rot="10800000">
            <a:off x="5053202" y="4383838"/>
            <a:ext cx="2077319" cy="2074112"/>
          </a:xfrm>
          <a:custGeom>
            <a:avLst/>
            <a:gdLst>
              <a:gd name="connsiteX0" fmla="*/ 0 w 3546281"/>
              <a:gd name="connsiteY0" fmla="*/ 1144988 h 1144988"/>
              <a:gd name="connsiteX1" fmla="*/ 1765189 w 3546281"/>
              <a:gd name="connsiteY1" fmla="*/ 0 h 1144988"/>
              <a:gd name="connsiteX2" fmla="*/ 3546281 w 3546281"/>
              <a:gd name="connsiteY2" fmla="*/ 1144988 h 1144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6281" h="1144988">
                <a:moveTo>
                  <a:pt x="0" y="1144988"/>
                </a:moveTo>
                <a:cubicBezTo>
                  <a:pt x="587071" y="572494"/>
                  <a:pt x="1174142" y="0"/>
                  <a:pt x="1765189" y="0"/>
                </a:cubicBezTo>
                <a:cubicBezTo>
                  <a:pt x="2356236" y="0"/>
                  <a:pt x="2951258" y="572494"/>
                  <a:pt x="3546281" y="1144988"/>
                </a:cubicBezTo>
              </a:path>
            </a:pathLst>
          </a:custGeom>
          <a:noFill/>
          <a:ln w="5715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9" name="TextBox 58"/>
              <p:cNvSpPr txBox="1"/>
              <p:nvPr/>
            </p:nvSpPr>
            <p:spPr>
              <a:xfrm>
                <a:off x="142161" y="1680075"/>
                <a:ext cx="403090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/>
                        </a:rPr>
                        <m:t>𝑦</m:t>
                      </m:r>
                      <m:r>
                        <a:rPr lang="en-US" sz="4000" b="0" i="1" smtClean="0">
                          <a:latin typeface="Cambria Math"/>
                        </a:rPr>
                        <m:t>=</m:t>
                      </m:r>
                      <m:r>
                        <a:rPr lang="en-US" sz="4000" b="0" i="0" smtClean="0">
                          <a:latin typeface="Cambria Math"/>
                        </a:rPr>
                        <m:t>−3</m:t>
                      </m:r>
                      <m:r>
                        <m:rPr>
                          <m:sty m:val="p"/>
                        </m:rPr>
                        <a:rPr lang="en-US" sz="4000" b="0" i="0" smtClean="0">
                          <a:latin typeface="Cambria Math"/>
                        </a:rPr>
                        <m:t>cos</m:t>
                      </m:r>
                      <m:r>
                        <a:rPr lang="en-US" sz="4000" b="0" i="1" smtClean="0">
                          <a:latin typeface="Cambria Math"/>
                        </a:rPr>
                        <m:t>(−2</m:t>
                      </m:r>
                      <m:r>
                        <a:rPr lang="en-US" sz="4000" b="0" i="1" smtClean="0">
                          <a:latin typeface="Cambria Math"/>
                        </a:rPr>
                        <m:t>𝑥</m:t>
                      </m:r>
                      <m:r>
                        <a:rPr lang="en-US" sz="40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161" y="1680075"/>
                <a:ext cx="4030908" cy="707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Полилиния: фигура 72"/>
          <p:cNvSpPr/>
          <p:nvPr/>
        </p:nvSpPr>
        <p:spPr>
          <a:xfrm flipV="1">
            <a:off x="5600041" y="4383838"/>
            <a:ext cx="1057070" cy="2104695"/>
          </a:xfrm>
          <a:custGeom>
            <a:avLst/>
            <a:gdLst>
              <a:gd name="connsiteX0" fmla="*/ 0 w 3546281"/>
              <a:gd name="connsiteY0" fmla="*/ 1144988 h 1144988"/>
              <a:gd name="connsiteX1" fmla="*/ 1765189 w 3546281"/>
              <a:gd name="connsiteY1" fmla="*/ 0 h 1144988"/>
              <a:gd name="connsiteX2" fmla="*/ 3546281 w 3546281"/>
              <a:gd name="connsiteY2" fmla="*/ 1144988 h 1144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6281" h="1144988">
                <a:moveTo>
                  <a:pt x="0" y="1144988"/>
                </a:moveTo>
                <a:cubicBezTo>
                  <a:pt x="587071" y="572494"/>
                  <a:pt x="1174142" y="0"/>
                  <a:pt x="1765189" y="0"/>
                </a:cubicBezTo>
                <a:cubicBezTo>
                  <a:pt x="2356236" y="0"/>
                  <a:pt x="2951258" y="572494"/>
                  <a:pt x="3546281" y="1144988"/>
                </a:cubicBezTo>
              </a:path>
            </a:pathLst>
          </a:cu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Управляющая кнопка: далее 28">
            <a:hlinkClick r:id="" action="ppaction://hlinkshowjump?jump=nextslide" highlightClick="1"/>
          </p:cNvPr>
          <p:cNvSpPr/>
          <p:nvPr/>
        </p:nvSpPr>
        <p:spPr>
          <a:xfrm>
            <a:off x="11276720" y="1331184"/>
            <a:ext cx="411185" cy="411185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Управляющая кнопка: домой 30">
            <a:hlinkClick r:id="rId5" action="ppaction://hlinksldjump" highlightClick="1"/>
          </p:cNvPr>
          <p:cNvSpPr/>
          <p:nvPr/>
        </p:nvSpPr>
        <p:spPr>
          <a:xfrm>
            <a:off x="10801808" y="1331184"/>
            <a:ext cx="415536" cy="415536"/>
          </a:xfrm>
          <a:prstGeom prst="actionButtonHom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90636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7" grpId="0" animBg="1"/>
      <p:bldP spid="39" grpId="0" animBg="1"/>
      <p:bldP spid="5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6106610" y="1728103"/>
            <a:ext cx="6097808" cy="2360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6106610" y="4126026"/>
            <a:ext cx="6097808" cy="2360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99314" y="1728103"/>
            <a:ext cx="6097808" cy="2360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99314" y="4126026"/>
            <a:ext cx="6097808" cy="2360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9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2"/>
          <a:stretch/>
        </p:blipFill>
        <p:spPr bwMode="auto">
          <a:xfrm>
            <a:off x="99314" y="2076451"/>
            <a:ext cx="5917144" cy="1942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9473908" y="617936"/>
                <a:ext cx="2441866" cy="523220"/>
              </a:xfrm>
              <a:prstGeom prst="rect">
                <a:avLst/>
              </a:prstGeom>
              <a:noFill/>
            </p:spPr>
            <p:txBody>
              <a:bodyPr rtlCol="0"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0" i="1" lang="en-US" smtClean="0" sz="2800">
                          <a:latin typeface="Cambria Math"/>
                        </a:rPr>
                        <m:t>𝑦</m:t>
                      </m:r>
                      <m:r>
                        <a:rPr b="0" i="1" lang="en-US" smtClean="0" sz="2800">
                          <a:latin typeface="Cambria Math"/>
                        </a:rPr>
                        <m:t>=</m:t>
                      </m:r>
                      <m:r>
                        <a:rPr b="0" i="0" lang="en-US" smtClean="0" sz="2800">
                          <a:latin typeface="Cambria Math"/>
                        </a:rPr>
                        <m:t>2</m:t>
                      </m:r>
                      <m:r>
                        <m:rPr>
                          <m:sty m:val="p"/>
                        </m:rPr>
                        <a:rPr b="0" i="0" lang="en-US" smtClean="0" sz="2800">
                          <a:latin typeface="Cambria Math"/>
                        </a:rPr>
                        <m:t>sin</m:t>
                      </m:r>
                      <m:r>
                        <a:rPr b="0" i="1" lang="en-US" smtClean="0" sz="280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dirty="0" lang="ru-RU" sz="2800"/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3908" y="617936"/>
                <a:ext cx="2441866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36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927" t="37717" b="38282"/>
          <a:stretch/>
        </p:blipFill>
        <p:spPr bwMode="auto">
          <a:xfrm>
            <a:off x="6158074" y="2580348"/>
            <a:ext cx="5994879" cy="1127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291362" y="681663"/>
                <a:ext cx="2441866" cy="523220"/>
              </a:xfrm>
              <a:prstGeom prst="rect">
                <a:avLst/>
              </a:prstGeom>
              <a:noFill/>
            </p:spPr>
            <p:txBody>
              <a:bodyPr rtlCol="0"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0" i="1" lang="en-US" smtClean="0" sz="2800">
                          <a:latin typeface="Cambria Math"/>
                        </a:rPr>
                        <m:t>𝑦</m:t>
                      </m:r>
                      <m:r>
                        <a:rPr b="0" i="1" lang="en-US" smtClean="0" sz="280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b="0" i="0" lang="en-US" smtClean="0" sz="2800">
                          <a:latin typeface="Cambria Math"/>
                        </a:rPr>
                        <m:t>si</m:t>
                      </m:r>
                      <m:r>
                        <m:rPr>
                          <m:sty m:val="p"/>
                        </m:rPr>
                        <a:rPr lang="en-US" sz="2800">
                          <a:latin typeface="Cambria Math"/>
                        </a:rPr>
                        <m:t>n</m:t>
                      </m:r>
                      <m:r>
                        <a:rPr lang="en-US" sz="2800">
                          <a:latin typeface="Cambria Math"/>
                        </a:rPr>
                        <m:t>2</m:t>
                      </m:r>
                      <m:r>
                        <a:rPr b="0" i="1" lang="en-US" smtClean="0" sz="280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dirty="0" lang="ru-RU" sz="2800"/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362" y="681663"/>
                <a:ext cx="2441866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9637" name="Picture 5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18" t="42369" r="2306" b="44113"/>
          <a:stretch/>
        </p:blipFill>
        <p:spPr bwMode="auto">
          <a:xfrm>
            <a:off x="99314" y="5175150"/>
            <a:ext cx="5897762" cy="635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6513649" y="617936"/>
                <a:ext cx="2441866" cy="523220"/>
              </a:xfrm>
              <a:prstGeom prst="rect">
                <a:avLst/>
              </a:prstGeom>
              <a:noFill/>
            </p:spPr>
            <p:txBody>
              <a:bodyPr rtlCol="0"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0" i="1" lang="en-US" smtClean="0" sz="2800">
                          <a:latin typeface="Cambria Math"/>
                        </a:rPr>
                        <m:t>𝑦</m:t>
                      </m:r>
                      <m:r>
                        <a:rPr b="0" i="1" lang="en-US" smtClean="0" sz="2800">
                          <a:latin typeface="Cambria Math"/>
                        </a:rPr>
                        <m:t>=</m:t>
                      </m:r>
                      <m:r>
                        <a:rPr b="0" i="0" lang="en-US" smtClean="0" sz="2800">
                          <a:latin typeface="Cambria Math"/>
                        </a:rPr>
                        <m:t>0,5</m:t>
                      </m:r>
                      <m:r>
                        <m:rPr>
                          <m:sty m:val="p"/>
                        </m:rPr>
                        <a:rPr b="0" i="0" lang="en-US" smtClean="0" sz="2800">
                          <a:latin typeface="Cambria Math"/>
                        </a:rPr>
                        <m:t>sin</m:t>
                      </m:r>
                      <m:r>
                        <a:rPr b="0" i="1" lang="en-US" smtClean="0" sz="280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dirty="0" lang="ru-RU" sz="2800"/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649" y="617936"/>
                <a:ext cx="2441866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9638" name="Picture 6"/>
          <p:cNvPicPr>
            <a:picLocks noChangeAspect="1" noChangeArrowheads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552" t="33114" r="3713" b="33280"/>
          <a:stretch/>
        </p:blipFill>
        <p:spPr bwMode="auto">
          <a:xfrm>
            <a:off x="6197121" y="4734333"/>
            <a:ext cx="5718653" cy="162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8203346" y="1195115"/>
                <a:ext cx="2441866" cy="523220"/>
              </a:xfrm>
              <a:prstGeom prst="rect">
                <a:avLst/>
              </a:prstGeom>
              <a:noFill/>
            </p:spPr>
            <p:txBody>
              <a:bodyPr rtlCol="0"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0" i="1" lang="en-US" smtClean="0" sz="2800">
                          <a:latin typeface="Cambria Math"/>
                        </a:rPr>
                        <m:t>𝑦</m:t>
                      </m:r>
                      <m:r>
                        <a:rPr b="0" i="1" lang="en-US" smtClean="0" sz="2800">
                          <a:latin typeface="Cambria Math"/>
                        </a:rPr>
                        <m:t>=−</m:t>
                      </m:r>
                      <m:r>
                        <a:rPr b="0" i="0" lang="en-US" smtClean="0" sz="2800">
                          <a:latin typeface="Cambria Math"/>
                        </a:rPr>
                        <m:t>2</m:t>
                      </m:r>
                      <m:r>
                        <m:rPr>
                          <m:sty m:val="p"/>
                        </m:rPr>
                        <a:rPr b="0" i="0" lang="en-US" smtClean="0" sz="2800">
                          <a:latin typeface="Cambria Math"/>
                        </a:rPr>
                        <m:t>sin</m:t>
                      </m:r>
                      <m:r>
                        <a:rPr b="0" i="1" lang="en-US" smtClean="0" sz="2800">
                          <a:latin typeface="Cambria Math"/>
                        </a:rPr>
                        <m:t>0,5</m:t>
                      </m:r>
                      <m:r>
                        <a:rPr b="0" i="1" lang="en-US" smtClean="0" sz="280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dirty="0" lang="ru-RU" sz="280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3346" y="1195115"/>
                <a:ext cx="2441866" cy="52322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40" name="TextBox 39"/>
              <p:cNvSpPr txBox="1"/>
              <p:nvPr/>
            </p:nvSpPr>
            <p:spPr>
              <a:xfrm>
                <a:off x="1512295" y="1204883"/>
                <a:ext cx="2771547" cy="523220"/>
              </a:xfrm>
              <a:prstGeom prst="rect">
                <a:avLst/>
              </a:prstGeom>
              <a:noFill/>
            </p:spPr>
            <p:txBody>
              <a:bodyPr rtlCol="0"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0" i="1" lang="en-US" smtClean="0" sz="2800">
                          <a:latin typeface="Cambria Math"/>
                        </a:rPr>
                        <m:t>𝑦</m:t>
                      </m:r>
                      <m:r>
                        <a:rPr b="0" i="1" lang="en-US" smtClean="0" sz="2800">
                          <a:latin typeface="Cambria Math"/>
                        </a:rPr>
                        <m:t>=</m:t>
                      </m:r>
                      <m:r>
                        <a:rPr b="0" i="0" lang="en-US" smtClean="0" sz="2800">
                          <a:latin typeface="Cambria Math"/>
                        </a:rPr>
                        <m:t>2</m:t>
                      </m:r>
                      <m:r>
                        <m:rPr>
                          <m:sty m:val="p"/>
                        </m:rPr>
                        <a:rPr b="0" i="0" lang="en-US" smtClean="0" sz="2800">
                          <a:latin typeface="Cambria Math"/>
                        </a:rPr>
                        <m:t>sin</m:t>
                      </m:r>
                      <m:r>
                        <a:rPr b="0" i="0" lang="en-US" smtClean="0" sz="2800">
                          <a:latin typeface="Cambria Math"/>
                        </a:rPr>
                        <m:t>(−</m:t>
                      </m:r>
                      <m:r>
                        <a:rPr b="0" i="1" lang="en-US" smtClean="0" sz="2800">
                          <a:latin typeface="Cambria Math"/>
                        </a:rPr>
                        <m:t>0,5</m:t>
                      </m:r>
                      <m:r>
                        <a:rPr b="0" i="1" lang="en-US" smtClean="0" sz="2800">
                          <a:latin typeface="Cambria Math"/>
                        </a:rPr>
                        <m:t>𝑥</m:t>
                      </m:r>
                      <m:r>
                        <a:rPr b="0" i="1" lang="en-US" smtClean="0" sz="280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dirty="0" lang="ru-RU" sz="2800"/>
              </a:p>
            </p:txBody>
          </p:sp>
        </mc:Choice>
        <mc:Fallback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2295" y="1204883"/>
                <a:ext cx="2771547" cy="52322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41" name="TextBox 40"/>
              <p:cNvSpPr txBox="1"/>
              <p:nvPr/>
            </p:nvSpPr>
            <p:spPr>
              <a:xfrm>
                <a:off x="3254959" y="607256"/>
                <a:ext cx="2441866" cy="523220"/>
              </a:xfrm>
              <a:prstGeom prst="rect">
                <a:avLst/>
              </a:prstGeom>
              <a:noFill/>
            </p:spPr>
            <p:txBody>
              <a:bodyPr rtlCol="0"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0" i="1" lang="en-US" smtClean="0" sz="2800">
                          <a:latin typeface="Cambria Math"/>
                        </a:rPr>
                        <m:t>𝑦</m:t>
                      </m:r>
                      <m:r>
                        <a:rPr b="0" i="1" lang="en-US" smtClean="0" sz="280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b="0" i="0" lang="en-US" smtClean="0" sz="2800">
                          <a:latin typeface="Cambria Math"/>
                        </a:rPr>
                        <m:t>si</m:t>
                      </m:r>
                      <m:r>
                        <m:rPr>
                          <m:sty m:val="p"/>
                        </m:rPr>
                        <a:rPr lang="en-US" sz="2800">
                          <a:latin typeface="Cambria Math"/>
                        </a:rPr>
                        <m:t>n</m:t>
                      </m:r>
                      <m:r>
                        <a:rPr lang="en-US" sz="2800">
                          <a:latin typeface="Cambria Math"/>
                        </a:rPr>
                        <m:t>0,5</m:t>
                      </m:r>
                      <m:r>
                        <a:rPr b="0" i="1" lang="en-US" smtClean="0" sz="280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dirty="0" lang="ru-RU" sz="2800"/>
              </a:p>
            </p:txBody>
          </p:sp>
        </mc:Choice>
        <mc:Fallback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959" y="607256"/>
                <a:ext cx="2441866" cy="52322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>
                <a:off x="5094221" y="1141156"/>
                <a:ext cx="2205801" cy="523220"/>
              </a:xfrm>
              <a:prstGeom prst="rect">
                <a:avLst/>
              </a:prstGeom>
              <a:noFill/>
            </p:spPr>
            <p:txBody>
              <a:bodyPr rtlCol="0"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b="0" i="1" lang="en-US" smtClean="0" sz="2800">
                        <a:latin typeface="Cambria Math"/>
                      </a:rPr>
                      <m:t>𝑦</m:t>
                    </m:r>
                    <m:r>
                      <a:rPr b="0" i="1" lang="en-US" smtClean="0" sz="2800">
                        <a:latin typeface="Cambria Math"/>
                      </a:rPr>
                      <m:t>=</m:t>
                    </m:r>
                    <m:r>
                      <a:rPr b="0" i="0" lang="en-US" smtClean="0" sz="2800">
                        <a:latin typeface="Cambria Math"/>
                      </a:rPr>
                      <m:t>−2</m:t>
                    </m:r>
                    <m:r>
                      <m:rPr>
                        <m:sty m:val="p"/>
                      </m:rPr>
                      <a:rPr b="0" i="0" lang="en-US" smtClean="0" sz="2800">
                        <a:latin typeface="Cambria Math"/>
                      </a:rPr>
                      <m:t>sin</m:t>
                    </m:r>
                    <m:r>
                      <a:rPr b="0" i="1" lang="en-US" smtClean="0" sz="2800">
                        <a:latin typeface="Cambria Math"/>
                      </a:rPr>
                      <m:t>2</m:t>
                    </m:r>
                  </m:oMath>
                </a14:m>
                <a:r>
                  <a:rPr dirty="0" i="1" lang="en-US" smtClean="0" sz="2800"/>
                  <a:t>x</a:t>
                </a:r>
                <a:endParaRPr dirty="0" i="1" lang="ru-RU" sz="2800"/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4221" y="1141156"/>
                <a:ext cx="2205801" cy="523220"/>
              </a:xfrm>
              <a:prstGeom prst="rect">
                <a:avLst/>
              </a:prstGeom>
              <a:blipFill rotWithShape="1">
                <a:blip r:embed="rId14"/>
                <a:stretch>
                  <a:fillRect t="-11628" r="-2210" b="-313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Прямоугольник 24"/>
          <p:cNvSpPr/>
          <p:nvPr/>
        </p:nvSpPr>
        <p:spPr>
          <a:xfrm>
            <a:off x="144198" y="1729156"/>
            <a:ext cx="44114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293076" y="1729156"/>
            <a:ext cx="44114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99314" y="6000765"/>
            <a:ext cx="44114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293076" y="6000765"/>
            <a:ext cx="44114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4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7" name="Управляющая кнопка: далее 26">
            <a:hlinkClick r:id="" action="ppaction://hlinkshowjump?jump=nextslide" highlightClick="1"/>
          </p:cNvPr>
          <p:cNvSpPr/>
          <p:nvPr/>
        </p:nvSpPr>
        <p:spPr>
          <a:xfrm>
            <a:off x="11276720" y="1331184"/>
            <a:ext cx="411185" cy="411185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правляющая кнопка: домой 27">
            <a:hlinkClick r:id="rId15" action="ppaction://hlinksldjump" highlightClick="1"/>
          </p:cNvPr>
          <p:cNvSpPr/>
          <p:nvPr/>
        </p:nvSpPr>
        <p:spPr>
          <a:xfrm>
            <a:off x="10801808" y="1331184"/>
            <a:ext cx="415536" cy="415536"/>
          </a:xfrm>
          <a:prstGeom prst="actionButtonHom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361802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advClick="0" p14:dur="2000" spd="slow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673E-6 -2.80296E-6 L 0.69871 0.16443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36" y="8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6289E-6 -2.10916E-6 L -0.54436 0.1704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24" y="85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89957E-6 -2.10916E-6 L -0.49733 0.5263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66" y="263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9478E-6 -2.15541E-6 L -0.1455 0.4449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81" y="222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6891E-6 -1.02683E-6 L 0.62381 0.43895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84" y="219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30" grpId="0" animBg="1"/>
      <p:bldP spid="32" grpId="0" animBg="1"/>
      <p:bldP spid="34" grpId="0" animBg="1"/>
      <p:bldP spid="36" grpId="0" animBg="1"/>
      <p:bldP spid="40" grpId="0" animBg="1"/>
      <p:bldP spid="41" grpId="0" animBg="1"/>
      <p:bldP spid="4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6106610" y="1728103"/>
            <a:ext cx="6097808" cy="2360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6106610" y="4126026"/>
            <a:ext cx="6097808" cy="2360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99314" y="1728103"/>
            <a:ext cx="6097808" cy="2360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99314" y="4126026"/>
            <a:ext cx="6097808" cy="2360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4885677" y="1204883"/>
                <a:ext cx="2441866" cy="523220"/>
              </a:xfrm>
              <a:prstGeom prst="rect">
                <a:avLst/>
              </a:prstGeom>
              <a:noFill/>
            </p:spPr>
            <p:txBody>
              <a:bodyPr rtlCol="0"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0" i="1" lang="en-US" smtClean="0" sz="2800">
                          <a:latin typeface="Cambria Math"/>
                        </a:rPr>
                        <m:t>𝑦</m:t>
                      </m:r>
                      <m:r>
                        <a:rPr b="0" i="1" lang="en-US" smtClean="0" sz="2800">
                          <a:latin typeface="Cambria Math"/>
                        </a:rPr>
                        <m:t>=</m:t>
                      </m:r>
                      <m:r>
                        <a:rPr b="0" i="0" lang="en-US" smtClean="0" sz="2800">
                          <a:latin typeface="Cambria Math"/>
                        </a:rPr>
                        <m:t>1,5</m:t>
                      </m:r>
                      <m:r>
                        <m:rPr>
                          <m:sty m:val="p"/>
                        </m:rPr>
                        <a:rPr b="0" i="0" lang="en-US" smtClean="0" sz="2800">
                          <a:latin typeface="Cambria Math"/>
                        </a:rPr>
                        <m:t>cos</m:t>
                      </m:r>
                      <m:r>
                        <a:rPr b="0" i="0" lang="en-US" smtClean="0" sz="2800">
                          <a:latin typeface="Cambria Math"/>
                        </a:rPr>
                        <m:t>3</m:t>
                      </m:r>
                      <m:r>
                        <a:rPr b="0" i="1" lang="en-US" smtClean="0" sz="280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dirty="0" lang="ru-RU" sz="2800"/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677" y="1204883"/>
                <a:ext cx="2441866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211539" y="594604"/>
                <a:ext cx="2856856" cy="523220"/>
              </a:xfrm>
              <a:prstGeom prst="rect">
                <a:avLst/>
              </a:prstGeom>
              <a:noFill/>
            </p:spPr>
            <p:txBody>
              <a:bodyPr rtlCol="0"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0" i="1" lang="en-US" smtClean="0" sz="2800">
                          <a:latin typeface="Cambria Math"/>
                        </a:rPr>
                        <m:t>𝑦</m:t>
                      </m:r>
                      <m:r>
                        <a:rPr b="0" i="1" lang="en-US" smtClean="0" sz="2800">
                          <a:latin typeface="Cambria Math"/>
                        </a:rPr>
                        <m:t>=</m:t>
                      </m:r>
                      <m:r>
                        <a:rPr b="0" i="0" lang="en-US" smtClean="0" sz="2800">
                          <a:latin typeface="Cambria Math"/>
                        </a:rPr>
                        <m:t>−</m:t>
                      </m:r>
                      <m:r>
                        <m:rPr>
                          <m:sty m:val="p"/>
                        </m:rPr>
                        <a:rPr b="0" i="0" lang="en-US" smtClean="0" sz="2800">
                          <a:latin typeface="Cambria Math"/>
                        </a:rPr>
                        <m:t>cos</m:t>
                      </m:r>
                      <m:r>
                        <a:rPr lang="en-US" sz="2800">
                          <a:latin typeface="Cambria Math"/>
                        </a:rPr>
                        <m:t>2</m:t>
                      </m:r>
                      <m:r>
                        <a:rPr b="0" i="1" lang="en-US" smtClean="0" sz="280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dirty="0" lang="ru-RU" sz="2800"/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539" y="594604"/>
                <a:ext cx="2856856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6513649" y="594604"/>
                <a:ext cx="2441866" cy="523220"/>
              </a:xfrm>
              <a:prstGeom prst="rect">
                <a:avLst/>
              </a:prstGeom>
              <a:noFill/>
            </p:spPr>
            <p:txBody>
              <a:bodyPr rtlCol="0"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0" i="1" lang="en-US" smtClean="0" sz="2800">
                          <a:latin typeface="Cambria Math"/>
                        </a:rPr>
                        <m:t>𝑦</m:t>
                      </m:r>
                      <m:r>
                        <a:rPr b="0" i="1" lang="en-US" smtClean="0" sz="280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b="0" i="0" lang="en-US" smtClean="0" sz="2800">
                          <a:latin typeface="Cambria Math"/>
                        </a:rPr>
                        <m:t>cos</m:t>
                      </m:r>
                      <m:r>
                        <a:rPr b="0" i="1" lang="en-US" smtClean="0" sz="2800">
                          <a:latin typeface="Cambria Math"/>
                        </a:rPr>
                        <m:t>2</m:t>
                      </m:r>
                      <m:r>
                        <a:rPr b="0" i="1" lang="en-US" smtClean="0" sz="280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dirty="0" lang="ru-RU" sz="2800"/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649" y="594604"/>
                <a:ext cx="2441866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3239460" y="620184"/>
                <a:ext cx="2441866" cy="523220"/>
              </a:xfrm>
              <a:prstGeom prst="rect">
                <a:avLst/>
              </a:prstGeom>
              <a:noFill/>
            </p:spPr>
            <p:txBody>
              <a:bodyPr rtlCol="0"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0" i="1" lang="en-US" smtClean="0" sz="2800">
                          <a:latin typeface="Cambria Math"/>
                        </a:rPr>
                        <m:t>𝑦</m:t>
                      </m:r>
                      <m:r>
                        <a:rPr b="0" i="1" lang="en-US" smtClean="0" sz="280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b="0" i="0" lang="en-US" smtClean="0" sz="2800">
                          <a:latin typeface="Cambria Math"/>
                        </a:rPr>
                        <m:t>cos</m:t>
                      </m:r>
                      <m:r>
                        <a:rPr b="0" i="1" lang="en-US" smtClean="0" sz="2800">
                          <a:latin typeface="Cambria Math"/>
                        </a:rPr>
                        <m:t>(−2</m:t>
                      </m:r>
                      <m:r>
                        <a:rPr b="0" i="1" lang="en-US" smtClean="0" sz="2800">
                          <a:latin typeface="Cambria Math"/>
                        </a:rPr>
                        <m:t>𝑥</m:t>
                      </m:r>
                      <m:r>
                        <a:rPr b="0" i="1" lang="en-US" smtClean="0" sz="280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dirty="0" lang="ru-RU" sz="280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9460" y="620184"/>
                <a:ext cx="2441866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40" name="TextBox 39"/>
              <p:cNvSpPr txBox="1"/>
              <p:nvPr/>
            </p:nvSpPr>
            <p:spPr>
              <a:xfrm>
                <a:off x="1035701" y="1004283"/>
                <a:ext cx="2771547" cy="827471"/>
              </a:xfrm>
              <a:prstGeom prst="rect">
                <a:avLst/>
              </a:prstGeom>
              <a:noFill/>
            </p:spPr>
            <p:txBody>
              <a:bodyPr rtlCol="0"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0" i="1" lang="en-US" smtClean="0" sz="2800">
                          <a:latin typeface="Cambria Math"/>
                        </a:rPr>
                        <m:t>𝑦</m:t>
                      </m:r>
                      <m:r>
                        <a:rPr b="0" i="1" lang="en-US" smtClean="0" sz="2800">
                          <a:latin typeface="Cambria Math"/>
                        </a:rPr>
                        <m:t>=</m:t>
                      </m:r>
                      <m:r>
                        <a:rPr b="0" i="0" lang="en-US" smtClean="0" sz="2800">
                          <a:latin typeface="Cambria Math"/>
                        </a:rPr>
                        <m:t>1,5</m:t>
                      </m:r>
                      <m:r>
                        <m:rPr>
                          <m:sty m:val="p"/>
                        </m:rPr>
                        <a:rPr b="0" i="0" lang="en-US" smtClean="0" sz="2800">
                          <a:latin typeface="Cambria Math"/>
                        </a:rPr>
                        <m:t>cos</m:t>
                      </m:r>
                      <m:f>
                        <m:fPr>
                          <m:ctrlPr>
                            <a:rPr dirty="0" i="1" lang="ru-RU" smtClean="0" sz="2800">
                              <a:latin typeface="Cambria Math"/>
                            </a:rPr>
                          </m:ctrlPr>
                        </m:fPr>
                        <m:num>
                          <m:r>
                            <a:rPr b="0" dirty="0" i="1" lang="en-US" smtClean="0" sz="280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b="0" dirty="0" i="1" lang="en-US" smtClean="0" sz="2800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dirty="0" lang="ru-RU" sz="2800"/>
              </a:p>
            </p:txBody>
          </p:sp>
        </mc:Choice>
        <mc:Fallback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5701" y="1004283"/>
                <a:ext cx="2771547" cy="82747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41" name="TextBox 40"/>
              <p:cNvSpPr txBox="1"/>
              <p:nvPr/>
            </p:nvSpPr>
            <p:spPr>
              <a:xfrm>
                <a:off x="8521752" y="1130537"/>
                <a:ext cx="2441866" cy="523220"/>
              </a:xfrm>
              <a:prstGeom prst="rect">
                <a:avLst/>
              </a:prstGeom>
              <a:noFill/>
            </p:spPr>
            <p:txBody>
              <a:bodyPr rtlCol="0"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0" i="1" lang="en-US" smtClean="0" sz="2800">
                          <a:latin typeface="Cambria Math"/>
                        </a:rPr>
                        <m:t>𝑦</m:t>
                      </m:r>
                      <m:r>
                        <a:rPr b="0" i="1" lang="en-US" smtClean="0" sz="2800">
                          <a:latin typeface="Cambria Math"/>
                        </a:rPr>
                        <m:t>=</m:t>
                      </m:r>
                      <m:r>
                        <a:rPr b="0" i="0" lang="en-US" smtClean="0" sz="2800">
                          <a:latin typeface="Cambria Math"/>
                        </a:rPr>
                        <m:t>1,5</m:t>
                      </m:r>
                      <m:r>
                        <m:rPr>
                          <m:sty m:val="p"/>
                        </m:rPr>
                        <a:rPr b="0" i="0" lang="en-US" smtClean="0" sz="2800">
                          <a:latin typeface="Cambria Math"/>
                        </a:rPr>
                        <m:t>cos</m:t>
                      </m:r>
                      <m:r>
                        <a:rPr b="0" i="1" lang="en-US" smtClean="0" sz="280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dirty="0" lang="ru-RU" sz="2800"/>
              </a:p>
            </p:txBody>
          </p:sp>
        </mc:Choice>
        <mc:Fallback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1752" y="1130537"/>
                <a:ext cx="2441866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>
                <a:off x="9530550" y="603740"/>
                <a:ext cx="2205801" cy="523220"/>
              </a:xfrm>
              <a:prstGeom prst="rect">
                <a:avLst/>
              </a:prstGeom>
              <a:noFill/>
            </p:spPr>
            <p:txBody>
              <a:bodyPr rtlCol="0"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b="0" i="1" lang="en-US" smtClean="0" sz="2800">
                        <a:latin typeface="Cambria Math"/>
                      </a:rPr>
                      <m:t>𝑦</m:t>
                    </m:r>
                    <m:r>
                      <a:rPr b="0" i="1" lang="en-US" smtClean="0" sz="2800">
                        <a:latin typeface="Cambria Math"/>
                      </a:rPr>
                      <m:t>=</m:t>
                    </m:r>
                    <m:r>
                      <a:rPr b="0" i="0" lang="en-US" smtClean="0" sz="2800">
                        <a:latin typeface="Cambria Math"/>
                      </a:rPr>
                      <m:t>2</m:t>
                    </m:r>
                    <m:r>
                      <m:rPr>
                        <m:sty m:val="p"/>
                      </m:rPr>
                      <a:rPr b="0" i="0" lang="en-US" smtClean="0" sz="2800">
                        <a:latin typeface="Cambria Math"/>
                      </a:rPr>
                      <m:t>cos</m:t>
                    </m:r>
                  </m:oMath>
                </a14:m>
                <a:r>
                  <a:rPr dirty="0" i="1" lang="en-US" smtClean="0" sz="2800"/>
                  <a:t>x</a:t>
                </a:r>
                <a:endParaRPr dirty="0" i="1" lang="ru-RU" sz="2800"/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0550" y="603740"/>
                <a:ext cx="2205801" cy="523220"/>
              </a:xfrm>
              <a:prstGeom prst="rect">
                <a:avLst/>
              </a:prstGeom>
              <a:blipFill rotWithShape="1">
                <a:blip r:embed="rId10"/>
                <a:stretch>
                  <a:fillRect t="-11628" b="-313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Прямоугольник 24"/>
          <p:cNvSpPr/>
          <p:nvPr/>
        </p:nvSpPr>
        <p:spPr>
          <a:xfrm>
            <a:off x="144198" y="1729156"/>
            <a:ext cx="44114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293076" y="1729156"/>
            <a:ext cx="44114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99314" y="6000765"/>
            <a:ext cx="44114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293076" y="6000765"/>
            <a:ext cx="44114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4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838" t="40395" r="5277" b="38522"/>
          <a:stretch/>
        </p:blipFill>
        <p:spPr bwMode="auto">
          <a:xfrm flipV="1">
            <a:off x="211539" y="2602537"/>
            <a:ext cx="5650173" cy="973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731" name="Picture 3"/>
          <p:cNvPicPr>
            <a:picLocks noChangeAspect="1" noChangeArrowheads="1"/>
          </p:cNvPicPr>
          <p:nvPr/>
        </p:nvPicPr>
        <p:blipFill rotWithShape="1"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090" t="38659" r="4773" b="40515"/>
          <a:stretch/>
        </p:blipFill>
        <p:spPr bwMode="auto">
          <a:xfrm>
            <a:off x="6197122" y="2602537"/>
            <a:ext cx="5662782" cy="99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732" name="Picture 4"/>
          <p:cNvPicPr>
            <a:picLocks noChangeAspect="1" noChangeArrowheads="1"/>
          </p:cNvPicPr>
          <p:nvPr/>
        </p:nvPicPr>
        <p:blipFill rotWithShape="1"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4900" b="35068"/>
          <a:stretch/>
        </p:blipFill>
        <p:spPr bwMode="auto">
          <a:xfrm>
            <a:off x="0" y="4848399"/>
            <a:ext cx="5954573" cy="1341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734" name="Picture 6"/>
          <p:cNvPicPr>
            <a:picLocks noChangeAspect="1" noChangeArrowheads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355" t="36310" r="5069" b="36355"/>
          <a:stretch/>
        </p:blipFill>
        <p:spPr bwMode="auto">
          <a:xfrm>
            <a:off x="6293075" y="4886472"/>
            <a:ext cx="5566829" cy="1303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11276720" y="1331184"/>
            <a:ext cx="411185" cy="411185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домой 25">
            <a:hlinkClick r:id="rId15" action="ppaction://hlinksldjump" highlightClick="1"/>
          </p:cNvPr>
          <p:cNvSpPr/>
          <p:nvPr/>
        </p:nvSpPr>
        <p:spPr>
          <a:xfrm>
            <a:off x="10801808" y="1331184"/>
            <a:ext cx="415536" cy="415536"/>
          </a:xfrm>
          <a:prstGeom prst="actionButtonHom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84649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advClick="0" p14:dur="2000" spd="slow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0055E-7 -3.09898E-6 L 0.20099 0.183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49" y="9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9667E-6 -1.02683E-6 L 0.10147 0.43918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7" y="219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8813E-7 -3.09898E-6 L -0.01054 0.1820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4" y="90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58813E-7 -3.3765E-6 L 0.47774 0.17854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87" y="89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8854E-6 -1.73913E-6 L -0.09477 0.44218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38" y="221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30" grpId="0" animBg="1"/>
      <p:bldP spid="32" grpId="0" animBg="1"/>
      <p:bldP spid="34" grpId="0" animBg="1"/>
      <p:bldP spid="36" grpId="0" animBg="1"/>
      <p:bldP spid="40" grpId="0" animBg="1"/>
      <p:bldP spid="41" grpId="0" animBg="1"/>
      <p:bldP spid="4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cap="none" dirty="0"/>
              <a:t>Построить графики функций</a:t>
            </a:r>
            <a:endParaRPr lang="ru-RU" sz="4000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" name="TextBox 3">
                <a:hlinkClick r:id="rId2" action="ppaction://hlinksldjump"/>
              </p:cNvPr>
              <p:cNvSpPr txBox="1"/>
              <p:nvPr/>
            </p:nvSpPr>
            <p:spPr>
              <a:xfrm>
                <a:off x="985309" y="2263666"/>
                <a:ext cx="4030908" cy="9785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𝑦</m:t>
                    </m:r>
                    <m:r>
                      <a:rPr lang="en-US" sz="4000" b="0" i="1" smtClean="0">
                        <a:latin typeface="Cambria Math"/>
                      </a:rPr>
                      <m:t>=</m:t>
                    </m:r>
                    <m:r>
                      <a:rPr lang="en-US" sz="4000" b="0" i="0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4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4000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4000" b="0" i="0" smtClean="0">
                        <a:latin typeface="Cambria Math"/>
                      </a:rPr>
                      <m:t>cos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ru-RU" sz="4000" dirty="0" smtClean="0"/>
                  <a:t> + 2</a:t>
                </a:r>
                <a:endParaRPr lang="ru-RU" sz="4000" dirty="0"/>
              </a:p>
            </p:txBody>
          </p:sp>
        </mc:Choice>
        <mc:Fallback>
          <p:sp>
            <p:nvSpPr>
              <p:cNvPr id="4" name="TextBox 3">
                <a:hlinkClick r:id="rId3" action="ppaction://hlinksldjump"/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309" y="2263666"/>
                <a:ext cx="4030908" cy="978538"/>
              </a:xfrm>
              <a:prstGeom prst="rect">
                <a:avLst/>
              </a:prstGeom>
              <a:blipFill rotWithShape="1">
                <a:blip r:embed="rId4"/>
                <a:stretch>
                  <a:fillRect b="-130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5" name="TextBox 4">
                <a:hlinkClick r:id="rId5" action="ppaction://hlinksldjump"/>
              </p:cNvPr>
              <p:cNvSpPr txBox="1"/>
              <p:nvPr/>
            </p:nvSpPr>
            <p:spPr>
              <a:xfrm>
                <a:off x="985309" y="3510575"/>
                <a:ext cx="5154234" cy="981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𝑦</m:t>
                    </m:r>
                    <m:r>
                      <a:rPr lang="en-US" sz="4000" b="0" i="1" smtClean="0">
                        <a:latin typeface="Cambria Math"/>
                      </a:rPr>
                      <m:t>=1,5</m:t>
                    </m:r>
                    <m:r>
                      <m:rPr>
                        <m:sty m:val="p"/>
                      </m:rPr>
                      <a:rPr lang="en-US" sz="4000" b="0" i="0" smtClean="0">
                        <a:latin typeface="Cambria Math"/>
                      </a:rPr>
                      <m:t>cos</m:t>
                    </m:r>
                    <m:r>
                      <a:rPr lang="ru-RU" sz="4000" b="0" i="1" smtClean="0">
                        <a:latin typeface="Cambria Math"/>
                      </a:rPr>
                      <m:t>(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ru-RU" sz="40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i="1">
                        <a:latin typeface="Cambria Math"/>
                      </a:rPr>
                      <m:t>−</m:t>
                    </m:r>
                  </m:oMath>
                </a14:m>
                <a:r>
                  <a:rPr lang="ru-RU" sz="4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dirty="0" smtClean="0">
                            <a:latin typeface="Cambria Math"/>
                          </a:rPr>
                          <m:t>2</m:t>
                        </m:r>
                        <m:r>
                          <a:rPr lang="ru-RU" sz="4000" b="0" i="1" dirty="0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ru-RU" sz="4000" b="0" i="1" dirty="0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sz="4000" i="1">
                        <a:latin typeface="Cambria Math"/>
                      </a:rPr>
                      <m:t>)</m:t>
                    </m:r>
                  </m:oMath>
                </a14:m>
                <a:endParaRPr lang="ru-RU" sz="4000" dirty="0"/>
              </a:p>
            </p:txBody>
          </p:sp>
        </mc:Choice>
        <mc:Fallback>
          <p:sp>
            <p:nvSpPr>
              <p:cNvPr id="5" name="TextBox 4">
                <a:hlinkClick r:id="rId2" action="ppaction://hlinksldjump"/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309" y="3510575"/>
                <a:ext cx="5154234" cy="98148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7" name="TextBox 6">
                <a:hlinkClick r:id="rId8" action="ppaction://hlinksldjump"/>
              </p:cNvPr>
              <p:cNvSpPr txBox="1"/>
              <p:nvPr/>
            </p:nvSpPr>
            <p:spPr>
              <a:xfrm>
                <a:off x="6139543" y="3647375"/>
                <a:ext cx="403090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/>
                        </a:rPr>
                        <m:t>𝑦</m:t>
                      </m:r>
                      <m:r>
                        <a:rPr lang="en-US" sz="4000" b="0" i="1" smtClean="0">
                          <a:latin typeface="Cambria Math"/>
                        </a:rPr>
                        <m:t>=</m:t>
                      </m:r>
                      <m:r>
                        <a:rPr lang="en-US" sz="4000" b="0" i="0" smtClean="0">
                          <a:latin typeface="Cambria Math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sz="4000" b="0" i="0" smtClean="0">
                          <a:latin typeface="Cambria Math"/>
                        </a:rPr>
                        <m:t>sin</m:t>
                      </m:r>
                      <m:r>
                        <a:rPr lang="ru-RU" sz="4000" b="0" i="0" smtClean="0">
                          <a:latin typeface="Cambria Math"/>
                        </a:rPr>
                        <m:t>(−</m:t>
                      </m:r>
                      <m:r>
                        <a:rPr lang="ru-RU" sz="4000" b="0" i="1" smtClean="0">
                          <a:latin typeface="Cambria Math"/>
                        </a:rPr>
                        <m:t>3</m:t>
                      </m:r>
                      <m:r>
                        <a:rPr lang="en-US" sz="4000" b="0" i="1" smtClean="0">
                          <a:latin typeface="Cambria Math"/>
                        </a:rPr>
                        <m:t>𝑥</m:t>
                      </m:r>
                      <m:r>
                        <a:rPr lang="ru-RU" sz="40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>
          <p:sp>
            <p:nvSpPr>
              <p:cNvPr id="7" name="TextBox 6">
                <a:hlinkClick r:id="rId9" action="ppaction://hlinksldjump"/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9543" y="3647375"/>
                <a:ext cx="4030908" cy="70788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8" name="TextBox 7">
                <a:hlinkClick r:id="rId8" action="ppaction://hlinksldjump"/>
              </p:cNvPr>
              <p:cNvSpPr txBox="1"/>
              <p:nvPr/>
            </p:nvSpPr>
            <p:spPr>
              <a:xfrm>
                <a:off x="6341423" y="2338430"/>
                <a:ext cx="5154234" cy="903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𝑦</m:t>
                    </m:r>
                    <m:r>
                      <a:rPr lang="en-US" sz="4000" b="0" i="1" smtClean="0">
                        <a:latin typeface="Cambria Math"/>
                      </a:rPr>
                      <m:t>=−3</m:t>
                    </m:r>
                    <m:r>
                      <m:rPr>
                        <m:sty m:val="p"/>
                      </m:rPr>
                      <a:rPr lang="en-US" sz="4000" b="0" i="0" smtClean="0">
                        <a:latin typeface="Cambria Math"/>
                      </a:rPr>
                      <m:t>sin</m:t>
                    </m:r>
                    <m:r>
                      <a:rPr lang="ru-RU" sz="4000" b="0" i="1" smtClean="0">
                        <a:latin typeface="Cambria Math"/>
                      </a:rPr>
                      <m:t>(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ru-RU" sz="4000" dirty="0" smtClean="0"/>
                  <a:t> </a:t>
                </a:r>
                <a:r>
                  <a:rPr lang="en-US" sz="4000" dirty="0"/>
                  <a:t>+</a:t>
                </a:r>
                <a:r>
                  <a:rPr lang="ru-RU" sz="4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dirty="0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US" sz="4000" b="0" i="1" dirty="0" smtClean="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ru-RU" sz="4000" i="1">
                        <a:latin typeface="Cambria Math"/>
                      </a:rPr>
                      <m:t>)</m:t>
                    </m:r>
                  </m:oMath>
                </a14:m>
                <a:endParaRPr lang="ru-RU" sz="4000" dirty="0"/>
              </a:p>
            </p:txBody>
          </p:sp>
        </mc:Choice>
        <mc:Fallback>
          <p:sp>
            <p:nvSpPr>
              <p:cNvPr id="8" name="TextBox 7">
                <a:hlinkClick r:id="rId5" action="ppaction://hlinksldjump"/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1423" y="2338430"/>
                <a:ext cx="5154234" cy="903774"/>
              </a:xfrm>
              <a:prstGeom prst="rect">
                <a:avLst/>
              </a:prstGeom>
              <a:blipFill rotWithShape="1">
                <a:blip r:embed="rId11"/>
                <a:stretch>
                  <a:fillRect t="-3378" b="-155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11276720" y="1331184"/>
            <a:ext cx="411185" cy="411185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правляющая кнопка: домой 16">
            <a:hlinkClick r:id="rId12" action="ppaction://hlinksldjump" highlightClick="1"/>
          </p:cNvPr>
          <p:cNvSpPr/>
          <p:nvPr/>
        </p:nvSpPr>
        <p:spPr>
          <a:xfrm>
            <a:off x="10801808" y="1331184"/>
            <a:ext cx="415536" cy="415536"/>
          </a:xfrm>
          <a:prstGeom prst="actionButtonHom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1976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6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7" y="1752114"/>
            <a:ext cx="12215891" cy="509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37" name="TextBox 36"/>
              <p:cNvSpPr txBox="1"/>
              <p:nvPr/>
            </p:nvSpPr>
            <p:spPr>
              <a:xfrm>
                <a:off x="3960672" y="680526"/>
                <a:ext cx="4030908" cy="9785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4000" b="0" i="1" smtClean="0">
                        <a:solidFill>
                          <a:schemeClr val="bg1"/>
                        </a:solidFill>
                        <a:latin typeface="Cambria Math"/>
                      </a:rPr>
                      <m:t>𝑦</m:t>
                    </m:r>
                    <m:r>
                      <a:rPr lang="en-US" sz="4000" b="0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sz="4000" b="0" i="0" smtClean="0">
                        <a:solidFill>
                          <a:schemeClr val="bg1"/>
                        </a:solidFill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40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40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4000" b="0" i="0" smtClean="0">
                        <a:solidFill>
                          <a:schemeClr val="bg1"/>
                        </a:solidFill>
                        <a:latin typeface="Cambria Math"/>
                      </a:rPr>
                      <m:t>cos</m:t>
                    </m:r>
                    <m:r>
                      <a:rPr lang="en-US" sz="4000" b="0" i="1" smtClean="0">
                        <a:solidFill>
                          <a:schemeClr val="bg1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ru-RU" sz="4000" dirty="0" smtClean="0">
                    <a:solidFill>
                      <a:schemeClr val="bg1"/>
                    </a:solidFill>
                  </a:rPr>
                  <a:t> + 2</a:t>
                </a:r>
                <a:endParaRPr lang="ru-RU" sz="4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7" name="TextBox 36">
                <a:hlinkClick r:id="rId4" action="ppaction://hlinksldjump"/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672" y="680526"/>
                <a:ext cx="4030908" cy="978538"/>
              </a:xfrm>
              <a:prstGeom prst="rect">
                <a:avLst/>
              </a:prstGeom>
              <a:blipFill rotWithShape="1">
                <a:blip r:embed="rId5"/>
                <a:stretch>
                  <a:fillRect b="-137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Группа 24"/>
          <p:cNvGrpSpPr/>
          <p:nvPr/>
        </p:nvGrpSpPr>
        <p:grpSpPr>
          <a:xfrm flipV="1">
            <a:off x="-1409700" y="3992342"/>
            <a:ext cx="15011400" cy="734279"/>
            <a:chOff x="-113245" y="3492880"/>
            <a:chExt cx="14560187" cy="734279"/>
          </a:xfrm>
        </p:grpSpPr>
        <p:grpSp>
          <p:nvGrpSpPr>
            <p:cNvPr id="39" name="Группа 74"/>
            <p:cNvGrpSpPr/>
            <p:nvPr/>
          </p:nvGrpSpPr>
          <p:grpSpPr>
            <a:xfrm>
              <a:off x="4063550" y="3492880"/>
              <a:ext cx="10383392" cy="734279"/>
              <a:chOff x="4127697" y="3492880"/>
              <a:chExt cx="10222038" cy="734279"/>
            </a:xfrm>
          </p:grpSpPr>
          <p:sp>
            <p:nvSpPr>
              <p:cNvPr id="45" name="Полилиния: фигура 72"/>
              <p:cNvSpPr/>
              <p:nvPr/>
            </p:nvSpPr>
            <p:spPr>
              <a:xfrm>
                <a:off x="6164554" y="3492880"/>
                <a:ext cx="2056698" cy="348550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6" name="Полилиния: фигура 73"/>
              <p:cNvSpPr/>
              <p:nvPr/>
            </p:nvSpPr>
            <p:spPr>
              <a:xfrm rot="10800000">
                <a:off x="8221253" y="3841429"/>
                <a:ext cx="2050915" cy="385730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7" name="Полилиния: фигура 78"/>
              <p:cNvSpPr/>
              <p:nvPr/>
            </p:nvSpPr>
            <p:spPr>
              <a:xfrm rot="10800000">
                <a:off x="4127697" y="3841430"/>
                <a:ext cx="2036855" cy="369332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8" name="Полилиния: фигура 79"/>
              <p:cNvSpPr/>
              <p:nvPr/>
            </p:nvSpPr>
            <p:spPr>
              <a:xfrm>
                <a:off x="10272167" y="3517332"/>
                <a:ext cx="1998196" cy="324099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9" name="Полилиния: фигура 73"/>
              <p:cNvSpPr/>
              <p:nvPr/>
            </p:nvSpPr>
            <p:spPr>
              <a:xfrm rot="10800000">
                <a:off x="12270363" y="3841429"/>
                <a:ext cx="2079372" cy="361267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42" name="Группа 75"/>
            <p:cNvGrpSpPr/>
            <p:nvPr/>
          </p:nvGrpSpPr>
          <p:grpSpPr>
            <a:xfrm>
              <a:off x="-113245" y="3517333"/>
              <a:ext cx="4176796" cy="693429"/>
              <a:chOff x="4007074" y="3533051"/>
              <a:chExt cx="4162237" cy="693429"/>
            </a:xfrm>
          </p:grpSpPr>
          <p:sp>
            <p:nvSpPr>
              <p:cNvPr id="43" name="Полилиния: фигура 76"/>
              <p:cNvSpPr/>
              <p:nvPr/>
            </p:nvSpPr>
            <p:spPr>
              <a:xfrm>
                <a:off x="6092485" y="3533051"/>
                <a:ext cx="2076826" cy="324097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4" name="Полилиния: фигура 77"/>
              <p:cNvSpPr/>
              <p:nvPr/>
            </p:nvSpPr>
            <p:spPr>
              <a:xfrm rot="10800000">
                <a:off x="4007074" y="3857147"/>
                <a:ext cx="2085410" cy="369333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grpSp>
        <p:nvGrpSpPr>
          <p:cNvPr id="50" name="Группа 24"/>
          <p:cNvGrpSpPr/>
          <p:nvPr/>
        </p:nvGrpSpPr>
        <p:grpSpPr>
          <a:xfrm>
            <a:off x="-1409700" y="4010936"/>
            <a:ext cx="15011400" cy="734279"/>
            <a:chOff x="-113245" y="3492880"/>
            <a:chExt cx="14560187" cy="734279"/>
          </a:xfrm>
        </p:grpSpPr>
        <p:grpSp>
          <p:nvGrpSpPr>
            <p:cNvPr id="51" name="Группа 74"/>
            <p:cNvGrpSpPr/>
            <p:nvPr/>
          </p:nvGrpSpPr>
          <p:grpSpPr>
            <a:xfrm>
              <a:off x="4063550" y="3492880"/>
              <a:ext cx="10383392" cy="734279"/>
              <a:chOff x="4127697" y="3492880"/>
              <a:chExt cx="10222038" cy="734279"/>
            </a:xfrm>
          </p:grpSpPr>
          <p:sp>
            <p:nvSpPr>
              <p:cNvPr id="55" name="Полилиния: фигура 72"/>
              <p:cNvSpPr/>
              <p:nvPr/>
            </p:nvSpPr>
            <p:spPr>
              <a:xfrm>
                <a:off x="6164554" y="3492880"/>
                <a:ext cx="2056698" cy="348550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6" name="Полилиния: фигура 73"/>
              <p:cNvSpPr/>
              <p:nvPr/>
            </p:nvSpPr>
            <p:spPr>
              <a:xfrm rot="10800000">
                <a:off x="8221253" y="3841429"/>
                <a:ext cx="2050915" cy="385730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7" name="Полилиния: фигура 78"/>
              <p:cNvSpPr/>
              <p:nvPr/>
            </p:nvSpPr>
            <p:spPr>
              <a:xfrm rot="10800000">
                <a:off x="4127697" y="3841430"/>
                <a:ext cx="2036855" cy="369332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8" name="Полилиния: фигура 79"/>
              <p:cNvSpPr/>
              <p:nvPr/>
            </p:nvSpPr>
            <p:spPr>
              <a:xfrm>
                <a:off x="10272167" y="3517332"/>
                <a:ext cx="1998196" cy="324099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9" name="Полилиния: фигура 73"/>
              <p:cNvSpPr/>
              <p:nvPr/>
            </p:nvSpPr>
            <p:spPr>
              <a:xfrm rot="10800000">
                <a:off x="12270363" y="3841429"/>
                <a:ext cx="2079372" cy="361267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52" name="Группа 75"/>
            <p:cNvGrpSpPr/>
            <p:nvPr/>
          </p:nvGrpSpPr>
          <p:grpSpPr>
            <a:xfrm>
              <a:off x="-113245" y="3517333"/>
              <a:ext cx="4176796" cy="693429"/>
              <a:chOff x="4007074" y="3533051"/>
              <a:chExt cx="4162237" cy="693429"/>
            </a:xfrm>
          </p:grpSpPr>
          <p:sp>
            <p:nvSpPr>
              <p:cNvPr id="53" name="Полилиния: фигура 76"/>
              <p:cNvSpPr/>
              <p:nvPr/>
            </p:nvSpPr>
            <p:spPr>
              <a:xfrm>
                <a:off x="6092485" y="3533051"/>
                <a:ext cx="2076826" cy="324097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4" name="Полилиния: фигура 77"/>
              <p:cNvSpPr/>
              <p:nvPr/>
            </p:nvSpPr>
            <p:spPr>
              <a:xfrm rot="10800000">
                <a:off x="4007074" y="3857147"/>
                <a:ext cx="2085410" cy="369333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sp>
        <p:nvSpPr>
          <p:cNvPr id="60" name="Управляющая кнопка: возврат 59">
            <a:hlinkClick r:id="rId6" action="ppaction://hlinksldjump" highlightClick="1"/>
          </p:cNvPr>
          <p:cNvSpPr/>
          <p:nvPr/>
        </p:nvSpPr>
        <p:spPr>
          <a:xfrm>
            <a:off x="10352069" y="1326833"/>
            <a:ext cx="397972" cy="415536"/>
          </a:xfrm>
          <a:prstGeom prst="actionButtonReturn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784824" y="2799668"/>
            <a:ext cx="382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</a:t>
            </a:r>
            <a:endParaRPr lang="ru-RU" b="1" dirty="0"/>
          </a:p>
        </p:txBody>
      </p:sp>
      <p:sp>
        <p:nvSpPr>
          <p:cNvPr id="29" name="Управляющая кнопка: далее 28">
            <a:hlinkClick r:id="" action="ppaction://hlinkshowjump?jump=nextslide" highlightClick="1"/>
          </p:cNvPr>
          <p:cNvSpPr/>
          <p:nvPr/>
        </p:nvSpPr>
        <p:spPr>
          <a:xfrm>
            <a:off x="11276720" y="1331184"/>
            <a:ext cx="411185" cy="411185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Управляющая кнопка: домой 29">
            <a:hlinkClick r:id="rId7" action="ppaction://hlinksldjump" highlightClick="1"/>
          </p:cNvPr>
          <p:cNvSpPr/>
          <p:nvPr/>
        </p:nvSpPr>
        <p:spPr>
          <a:xfrm>
            <a:off x="10801808" y="1331184"/>
            <a:ext cx="415536" cy="415536"/>
          </a:xfrm>
          <a:prstGeom prst="actionButtonHom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27280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5185E-6 L 0.00052 -0.2009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0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6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7" y="1752114"/>
            <a:ext cx="12215891" cy="509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37" name="TextBox 36"/>
              <p:cNvSpPr txBox="1"/>
              <p:nvPr/>
            </p:nvSpPr>
            <p:spPr>
              <a:xfrm>
                <a:off x="3590311" y="685488"/>
                <a:ext cx="5154234" cy="981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4000" b="0" i="1" smtClean="0">
                        <a:solidFill>
                          <a:schemeClr val="bg1"/>
                        </a:solidFill>
                        <a:latin typeface="Cambria Math"/>
                      </a:rPr>
                      <m:t>𝑦</m:t>
                    </m:r>
                    <m:r>
                      <a:rPr lang="en-US" sz="4000" b="0" i="1" smtClean="0">
                        <a:solidFill>
                          <a:schemeClr val="bg1"/>
                        </a:solidFill>
                        <a:latin typeface="Cambria Math"/>
                      </a:rPr>
                      <m:t>=1,5</m:t>
                    </m:r>
                    <m:r>
                      <m:rPr>
                        <m:sty m:val="p"/>
                      </m:rPr>
                      <a:rPr lang="en-US" sz="4000" b="0" i="0" smtClean="0">
                        <a:solidFill>
                          <a:schemeClr val="bg1"/>
                        </a:solidFill>
                        <a:latin typeface="Cambria Math"/>
                      </a:rPr>
                      <m:t>cos</m:t>
                    </m:r>
                    <m:r>
                      <a:rPr lang="ru-RU" sz="4000" b="0" i="1" smtClean="0">
                        <a:solidFill>
                          <a:schemeClr val="bg1"/>
                        </a:solidFill>
                        <a:latin typeface="Cambria Math"/>
                      </a:rPr>
                      <m:t>(</m:t>
                    </m:r>
                    <m:r>
                      <a:rPr lang="en-US" sz="4000" b="0" i="1" smtClean="0">
                        <a:solidFill>
                          <a:schemeClr val="bg1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ru-RU" sz="4000" dirty="0" smtClean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4000" i="1">
                        <a:solidFill>
                          <a:schemeClr val="bg1"/>
                        </a:solidFill>
                        <a:latin typeface="Cambria Math"/>
                      </a:rPr>
                      <m:t>−</m:t>
                    </m:r>
                  </m:oMath>
                </a14:m>
                <a:r>
                  <a:rPr lang="ru-RU" sz="4000" dirty="0" smtClean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ru-RU" sz="4000" b="0" i="1" dirty="0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ru-RU" sz="40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sz="4000" i="1" smtClean="0">
                        <a:solidFill>
                          <a:schemeClr val="bg1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ru-RU" sz="4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0311" y="685488"/>
                <a:ext cx="5154234" cy="98148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Группа 24"/>
          <p:cNvGrpSpPr/>
          <p:nvPr/>
        </p:nvGrpSpPr>
        <p:grpSpPr>
          <a:xfrm flipV="1">
            <a:off x="-3452774" y="3313782"/>
            <a:ext cx="16942003" cy="2126021"/>
            <a:chOff x="-113244" y="2271712"/>
            <a:chExt cx="16613883" cy="3308129"/>
          </a:xfrm>
        </p:grpSpPr>
        <p:grpSp>
          <p:nvGrpSpPr>
            <p:cNvPr id="39" name="Группа 74"/>
            <p:cNvGrpSpPr/>
            <p:nvPr/>
          </p:nvGrpSpPr>
          <p:grpSpPr>
            <a:xfrm>
              <a:off x="4063140" y="2271712"/>
              <a:ext cx="12437499" cy="3308129"/>
              <a:chOff x="4127293" y="2271712"/>
              <a:chExt cx="12244226" cy="3308129"/>
            </a:xfrm>
          </p:grpSpPr>
          <p:sp>
            <p:nvSpPr>
              <p:cNvPr id="45" name="Полилиния: фигура 72"/>
              <p:cNvSpPr/>
              <p:nvPr/>
            </p:nvSpPr>
            <p:spPr>
              <a:xfrm>
                <a:off x="6179304" y="2271712"/>
                <a:ext cx="2054972" cy="1672258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6" name="Полилиния: фигура 73"/>
              <p:cNvSpPr/>
              <p:nvPr/>
            </p:nvSpPr>
            <p:spPr>
              <a:xfrm rot="10800000">
                <a:off x="8234275" y="3943970"/>
                <a:ext cx="2050922" cy="1610578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7" name="Полилиния: фигура 78"/>
              <p:cNvSpPr/>
              <p:nvPr/>
            </p:nvSpPr>
            <p:spPr>
              <a:xfrm rot="10800000">
                <a:off x="4127293" y="3968128"/>
                <a:ext cx="2043571" cy="1587553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8" name="Полилиния: фигура 79"/>
              <p:cNvSpPr/>
              <p:nvPr/>
            </p:nvSpPr>
            <p:spPr>
              <a:xfrm>
                <a:off x="10285197" y="2295862"/>
                <a:ext cx="2013095" cy="1648108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9" name="Полилиния: фигура 73"/>
              <p:cNvSpPr/>
              <p:nvPr/>
            </p:nvSpPr>
            <p:spPr>
              <a:xfrm rot="10800000">
                <a:off x="12298291" y="3943970"/>
                <a:ext cx="2050921" cy="1635871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0" name="Полилиния: фигура 79"/>
              <p:cNvSpPr/>
              <p:nvPr/>
            </p:nvSpPr>
            <p:spPr>
              <a:xfrm>
                <a:off x="14349212" y="2274811"/>
                <a:ext cx="2022307" cy="1669160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42" name="Группа 75"/>
            <p:cNvGrpSpPr/>
            <p:nvPr/>
          </p:nvGrpSpPr>
          <p:grpSpPr>
            <a:xfrm>
              <a:off x="-113244" y="2273000"/>
              <a:ext cx="4164245" cy="3282683"/>
              <a:chOff x="4007075" y="2288718"/>
              <a:chExt cx="4149730" cy="3282683"/>
            </a:xfrm>
          </p:grpSpPr>
          <p:sp>
            <p:nvSpPr>
              <p:cNvPr id="43" name="Полилиния: фигура 76"/>
              <p:cNvSpPr/>
              <p:nvPr/>
            </p:nvSpPr>
            <p:spPr>
              <a:xfrm>
                <a:off x="6101731" y="2288718"/>
                <a:ext cx="2055074" cy="1639437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4" name="Полилиния: фигура 77"/>
              <p:cNvSpPr/>
              <p:nvPr/>
            </p:nvSpPr>
            <p:spPr>
              <a:xfrm rot="10800000">
                <a:off x="4007075" y="3910634"/>
                <a:ext cx="2098401" cy="1660767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11276720" y="1331184"/>
            <a:ext cx="411185" cy="411185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домой 20">
            <a:hlinkClick r:id="rId5" action="ppaction://hlinksldjump" highlightClick="1"/>
          </p:cNvPr>
          <p:cNvSpPr/>
          <p:nvPr/>
        </p:nvSpPr>
        <p:spPr>
          <a:xfrm>
            <a:off x="10801808" y="1331184"/>
            <a:ext cx="415536" cy="415536"/>
          </a:xfrm>
          <a:prstGeom prst="actionButtonHom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правляющая кнопка: возврат 21">
            <a:hlinkClick r:id="rId6" action="ppaction://hlinksldjump" highlightClick="1"/>
          </p:cNvPr>
          <p:cNvSpPr/>
          <p:nvPr/>
        </p:nvSpPr>
        <p:spPr>
          <a:xfrm>
            <a:off x="10352069" y="1326833"/>
            <a:ext cx="397972" cy="415536"/>
          </a:xfrm>
          <a:prstGeom prst="actionButtonReturn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27280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7826E-7 -2.59259E-6 L 0.11366 0.001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76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6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7" y="1752114"/>
            <a:ext cx="12215891" cy="509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103" name="TextBox 102"/>
              <p:cNvSpPr txBox="1"/>
              <p:nvPr/>
            </p:nvSpPr>
            <p:spPr>
              <a:xfrm>
                <a:off x="3842665" y="718195"/>
                <a:ext cx="5154234" cy="903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4000" b="0" i="1" smtClean="0">
                        <a:solidFill>
                          <a:schemeClr val="bg1"/>
                        </a:solidFill>
                        <a:latin typeface="Cambria Math"/>
                      </a:rPr>
                      <m:t>𝑦</m:t>
                    </m:r>
                    <m:r>
                      <a:rPr lang="en-US" sz="4000" b="0" i="1" smtClean="0">
                        <a:solidFill>
                          <a:schemeClr val="bg1"/>
                        </a:solidFill>
                        <a:latin typeface="Cambria Math"/>
                      </a:rPr>
                      <m:t>=−3</m:t>
                    </m:r>
                    <m:r>
                      <m:rPr>
                        <m:sty m:val="p"/>
                      </m:rPr>
                      <a:rPr lang="en-US" sz="4000" b="0" i="0" smtClean="0">
                        <a:solidFill>
                          <a:schemeClr val="bg1"/>
                        </a:solidFill>
                        <a:latin typeface="Cambria Math"/>
                      </a:rPr>
                      <m:t>sin</m:t>
                    </m:r>
                    <m:r>
                      <a:rPr lang="ru-RU" sz="4000" b="0" i="1" smtClean="0">
                        <a:solidFill>
                          <a:schemeClr val="bg1"/>
                        </a:solidFill>
                        <a:latin typeface="Cambria Math"/>
                      </a:rPr>
                      <m:t>(</m:t>
                    </m:r>
                    <m:r>
                      <a:rPr lang="en-US" sz="4000" b="0" i="1" smtClean="0">
                        <a:solidFill>
                          <a:schemeClr val="bg1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ru-RU" sz="400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4000" dirty="0">
                    <a:solidFill>
                      <a:schemeClr val="bg1"/>
                    </a:solidFill>
                  </a:rPr>
                  <a:t>+</a:t>
                </a:r>
                <a:r>
                  <a:rPr lang="ru-RU" sz="4000" dirty="0" smtClean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dirty="0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US" sz="4000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ru-RU" sz="4000" i="1">
                        <a:solidFill>
                          <a:schemeClr val="bg1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ru-RU" sz="4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03" name="TextBox 1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2665" y="718195"/>
                <a:ext cx="5154234" cy="903774"/>
              </a:xfrm>
              <a:prstGeom prst="rect">
                <a:avLst/>
              </a:prstGeom>
              <a:blipFill rotWithShape="1">
                <a:blip r:embed="rId4"/>
                <a:stretch>
                  <a:fillRect t="-4730" b="-141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4" name="Группа 24"/>
          <p:cNvGrpSpPr/>
          <p:nvPr/>
        </p:nvGrpSpPr>
        <p:grpSpPr>
          <a:xfrm flipV="1">
            <a:off x="-283779" y="2263675"/>
            <a:ext cx="12738538" cy="4232125"/>
            <a:chOff x="-113243" y="1731279"/>
            <a:chExt cx="12447990" cy="4374800"/>
          </a:xfrm>
        </p:grpSpPr>
        <p:grpSp>
          <p:nvGrpSpPr>
            <p:cNvPr id="105" name="Группа 74"/>
            <p:cNvGrpSpPr/>
            <p:nvPr/>
          </p:nvGrpSpPr>
          <p:grpSpPr>
            <a:xfrm>
              <a:off x="4059898" y="1731279"/>
              <a:ext cx="8274849" cy="4374799"/>
              <a:chOff x="4124102" y="1731279"/>
              <a:chExt cx="8146261" cy="4374799"/>
            </a:xfrm>
          </p:grpSpPr>
          <p:sp>
            <p:nvSpPr>
              <p:cNvPr id="109" name="Полилиния: фигура 72"/>
              <p:cNvSpPr/>
              <p:nvPr/>
            </p:nvSpPr>
            <p:spPr>
              <a:xfrm>
                <a:off x="6190906" y="1742256"/>
                <a:ext cx="2020292" cy="2171922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66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0" name="Полилиния: фигура 73"/>
              <p:cNvSpPr/>
              <p:nvPr/>
            </p:nvSpPr>
            <p:spPr>
              <a:xfrm rot="10800000">
                <a:off x="8211194" y="3947330"/>
                <a:ext cx="2050922" cy="2158748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66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1" name="Полилиния: фигура 78"/>
              <p:cNvSpPr/>
              <p:nvPr/>
            </p:nvSpPr>
            <p:spPr>
              <a:xfrm rot="10800000">
                <a:off x="4124102" y="3920946"/>
                <a:ext cx="2074545" cy="2185132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66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2" name="Полилиния: фигура 79"/>
              <p:cNvSpPr/>
              <p:nvPr/>
            </p:nvSpPr>
            <p:spPr>
              <a:xfrm>
                <a:off x="10262117" y="1731279"/>
                <a:ext cx="2008246" cy="2216051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66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106" name="Группа 75"/>
            <p:cNvGrpSpPr/>
            <p:nvPr/>
          </p:nvGrpSpPr>
          <p:grpSpPr>
            <a:xfrm>
              <a:off x="-113243" y="1731283"/>
              <a:ext cx="4173142" cy="4374796"/>
              <a:chOff x="4007076" y="1747001"/>
              <a:chExt cx="4158596" cy="4374796"/>
            </a:xfrm>
          </p:grpSpPr>
          <p:sp>
            <p:nvSpPr>
              <p:cNvPr id="107" name="Полилиния: фигура 76"/>
              <p:cNvSpPr/>
              <p:nvPr/>
            </p:nvSpPr>
            <p:spPr>
              <a:xfrm>
                <a:off x="6085930" y="1747001"/>
                <a:ext cx="2079742" cy="2182896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66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08" name="Полилиния: фигура 77"/>
              <p:cNvSpPr/>
              <p:nvPr/>
            </p:nvSpPr>
            <p:spPr>
              <a:xfrm rot="10800000">
                <a:off x="4007076" y="3910634"/>
                <a:ext cx="2078854" cy="2211163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66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11276720" y="1331184"/>
            <a:ext cx="411185" cy="411185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домой 18">
            <a:hlinkClick r:id="rId5" action="ppaction://hlinksldjump" highlightClick="1"/>
          </p:cNvPr>
          <p:cNvSpPr/>
          <p:nvPr/>
        </p:nvSpPr>
        <p:spPr>
          <a:xfrm>
            <a:off x="10801808" y="1331184"/>
            <a:ext cx="415536" cy="415536"/>
          </a:xfrm>
          <a:prstGeom prst="actionButtonHom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возврат 19">
            <a:hlinkClick r:id="rId6" action="ppaction://hlinksldjump" highlightClick="1"/>
          </p:cNvPr>
          <p:cNvSpPr/>
          <p:nvPr/>
        </p:nvSpPr>
        <p:spPr>
          <a:xfrm>
            <a:off x="10352069" y="1326833"/>
            <a:ext cx="397972" cy="415536"/>
          </a:xfrm>
          <a:prstGeom prst="actionButtonReturn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15333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2.59259E-6 L -0.03151 2.59259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6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7" y="1752114"/>
            <a:ext cx="12215891" cy="509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" name="Группа 24"/>
          <p:cNvGrpSpPr/>
          <p:nvPr/>
        </p:nvGrpSpPr>
        <p:grpSpPr>
          <a:xfrm flipV="1">
            <a:off x="-294584" y="2968739"/>
            <a:ext cx="14867833" cy="2827095"/>
            <a:chOff x="-113247" y="2394222"/>
            <a:chExt cx="14560187" cy="2940573"/>
          </a:xfrm>
        </p:grpSpPr>
        <p:grpSp>
          <p:nvGrpSpPr>
            <p:cNvPr id="17" name="Группа 74"/>
            <p:cNvGrpSpPr/>
            <p:nvPr/>
          </p:nvGrpSpPr>
          <p:grpSpPr>
            <a:xfrm>
              <a:off x="4063548" y="2394222"/>
              <a:ext cx="10383392" cy="2940573"/>
              <a:chOff x="4127695" y="2394222"/>
              <a:chExt cx="10222038" cy="2940573"/>
            </a:xfrm>
          </p:grpSpPr>
          <p:sp>
            <p:nvSpPr>
              <p:cNvPr id="25" name="Полилиния: фигура 72"/>
              <p:cNvSpPr/>
              <p:nvPr/>
            </p:nvSpPr>
            <p:spPr>
              <a:xfrm flipV="1">
                <a:off x="6164554" y="3873562"/>
                <a:ext cx="2056698" cy="1461233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chemeClr val="accent2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26" name="Полилиния: фигура 73"/>
              <p:cNvSpPr/>
              <p:nvPr/>
            </p:nvSpPr>
            <p:spPr>
              <a:xfrm rot="10800000" flipV="1">
                <a:off x="8221251" y="2394223"/>
                <a:ext cx="2050915" cy="1479338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chemeClr val="accent2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27" name="Полилиния: фигура 78"/>
              <p:cNvSpPr/>
              <p:nvPr/>
            </p:nvSpPr>
            <p:spPr>
              <a:xfrm rot="10800000" flipV="1">
                <a:off x="4127695" y="2394222"/>
                <a:ext cx="2036855" cy="1465797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chemeClr val="accent2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28" name="Полилиния: фигура 79"/>
              <p:cNvSpPr/>
              <p:nvPr/>
            </p:nvSpPr>
            <p:spPr>
              <a:xfrm flipV="1">
                <a:off x="10272167" y="3867552"/>
                <a:ext cx="2063418" cy="1441321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chemeClr val="accent2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29" name="Полилиния: фигура 73"/>
              <p:cNvSpPr/>
              <p:nvPr/>
            </p:nvSpPr>
            <p:spPr>
              <a:xfrm rot="10800000" flipV="1">
                <a:off x="12335584" y="2394222"/>
                <a:ext cx="2014149" cy="1479339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chemeClr val="accent2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18" name="Группа 75"/>
            <p:cNvGrpSpPr/>
            <p:nvPr/>
          </p:nvGrpSpPr>
          <p:grpSpPr>
            <a:xfrm>
              <a:off x="-113247" y="2394223"/>
              <a:ext cx="4176798" cy="2914650"/>
              <a:chOff x="4007072" y="2409941"/>
              <a:chExt cx="4162239" cy="2914650"/>
            </a:xfrm>
          </p:grpSpPr>
          <p:sp>
            <p:nvSpPr>
              <p:cNvPr id="19" name="Полилиния: фигура 76"/>
              <p:cNvSpPr/>
              <p:nvPr/>
            </p:nvSpPr>
            <p:spPr>
              <a:xfrm flipV="1">
                <a:off x="6092485" y="3883269"/>
                <a:ext cx="2076826" cy="1441322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chemeClr val="accent2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24" name="Полилиния: фигура 77"/>
              <p:cNvSpPr/>
              <p:nvPr/>
            </p:nvSpPr>
            <p:spPr>
              <a:xfrm rot="10800000" flipV="1">
                <a:off x="4007072" y="2409941"/>
                <a:ext cx="2085410" cy="1473329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chemeClr val="accent2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cxnSp>
        <p:nvCxnSpPr>
          <p:cNvPr id="33" name="Прямая соединительная линия 32"/>
          <p:cNvCxnSpPr/>
          <p:nvPr/>
        </p:nvCxnSpPr>
        <p:spPr>
          <a:xfrm>
            <a:off x="8224781" y="4289346"/>
            <a:ext cx="0" cy="1673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10314000" y="4289346"/>
            <a:ext cx="0" cy="1673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7" name="TextBox 36"/>
              <p:cNvSpPr txBox="1"/>
              <p:nvPr/>
            </p:nvSpPr>
            <p:spPr>
              <a:xfrm>
                <a:off x="4145237" y="826515"/>
                <a:ext cx="403090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sz="40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40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sz="40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sin</m:t>
                      </m:r>
                      <m:r>
                        <a:rPr lang="ru-RU" sz="40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(−</m:t>
                      </m:r>
                      <m:r>
                        <a:rPr lang="en-US" sz="40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3</m:t>
                      </m:r>
                      <m:r>
                        <a:rPr lang="en-US" sz="40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𝑥</m:t>
                      </m:r>
                      <m:r>
                        <a:rPr lang="ru-RU" sz="40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sz="40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5237" y="826515"/>
                <a:ext cx="4030908" cy="707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1" name="Группа 24"/>
          <p:cNvGrpSpPr/>
          <p:nvPr/>
        </p:nvGrpSpPr>
        <p:grpSpPr>
          <a:xfrm flipV="1">
            <a:off x="-2343149" y="2968739"/>
            <a:ext cx="14729062" cy="2811784"/>
            <a:chOff x="-113247" y="2394222"/>
            <a:chExt cx="14560187" cy="2914651"/>
          </a:xfrm>
        </p:grpSpPr>
        <p:grpSp>
          <p:nvGrpSpPr>
            <p:cNvPr id="52" name="Группа 74"/>
            <p:cNvGrpSpPr/>
            <p:nvPr/>
          </p:nvGrpSpPr>
          <p:grpSpPr>
            <a:xfrm>
              <a:off x="4063548" y="2394222"/>
              <a:ext cx="10383392" cy="2914651"/>
              <a:chOff x="4127695" y="2394222"/>
              <a:chExt cx="10222038" cy="2914651"/>
            </a:xfrm>
          </p:grpSpPr>
          <p:sp>
            <p:nvSpPr>
              <p:cNvPr id="56" name="Полилиния: фигура 72"/>
              <p:cNvSpPr/>
              <p:nvPr/>
            </p:nvSpPr>
            <p:spPr>
              <a:xfrm flipV="1">
                <a:off x="6164554" y="3873562"/>
                <a:ext cx="2056698" cy="1435310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chemeClr val="accent2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7" name="Полилиния: фигура 73"/>
              <p:cNvSpPr/>
              <p:nvPr/>
            </p:nvSpPr>
            <p:spPr>
              <a:xfrm rot="10800000" flipV="1">
                <a:off x="8221251" y="2394223"/>
                <a:ext cx="2050915" cy="1479338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chemeClr val="accent2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8" name="Полилиния: фигура 78"/>
              <p:cNvSpPr/>
              <p:nvPr/>
            </p:nvSpPr>
            <p:spPr>
              <a:xfrm rot="10800000" flipV="1">
                <a:off x="4127695" y="2394222"/>
                <a:ext cx="2036855" cy="1465797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chemeClr val="accent2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9" name="Полилиния: фигура 79"/>
              <p:cNvSpPr/>
              <p:nvPr/>
            </p:nvSpPr>
            <p:spPr>
              <a:xfrm flipV="1">
                <a:off x="10272167" y="3867552"/>
                <a:ext cx="2063418" cy="1441321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chemeClr val="accent2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0" name="Полилиния: фигура 73"/>
              <p:cNvSpPr/>
              <p:nvPr/>
            </p:nvSpPr>
            <p:spPr>
              <a:xfrm rot="10800000" flipV="1">
                <a:off x="12335584" y="2394222"/>
                <a:ext cx="2014149" cy="1479339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chemeClr val="accent2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53" name="Группа 75"/>
            <p:cNvGrpSpPr/>
            <p:nvPr/>
          </p:nvGrpSpPr>
          <p:grpSpPr>
            <a:xfrm>
              <a:off x="-113247" y="2394223"/>
              <a:ext cx="4176798" cy="2914650"/>
              <a:chOff x="4007072" y="2409941"/>
              <a:chExt cx="4162239" cy="2914650"/>
            </a:xfrm>
          </p:grpSpPr>
          <p:sp>
            <p:nvSpPr>
              <p:cNvPr id="54" name="Полилиния: фигура 76"/>
              <p:cNvSpPr/>
              <p:nvPr/>
            </p:nvSpPr>
            <p:spPr>
              <a:xfrm flipV="1">
                <a:off x="6092485" y="3883269"/>
                <a:ext cx="2076826" cy="1441322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chemeClr val="accent2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5" name="Полилиния: фигура 77"/>
              <p:cNvSpPr/>
              <p:nvPr/>
            </p:nvSpPr>
            <p:spPr>
              <a:xfrm rot="10800000" flipV="1">
                <a:off x="4007072" y="2409941"/>
                <a:ext cx="2085410" cy="1473329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chemeClr val="accent2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grpSp>
        <p:nvGrpSpPr>
          <p:cNvPr id="7" name="Группа 6"/>
          <p:cNvGrpSpPr/>
          <p:nvPr/>
        </p:nvGrpSpPr>
        <p:grpSpPr>
          <a:xfrm>
            <a:off x="-268013" y="2968739"/>
            <a:ext cx="12705832" cy="2811782"/>
            <a:chOff x="1363947" y="2875899"/>
            <a:chExt cx="12342942" cy="2962925"/>
          </a:xfrm>
        </p:grpSpPr>
        <p:grpSp>
          <p:nvGrpSpPr>
            <p:cNvPr id="61" name="Группа 24"/>
            <p:cNvGrpSpPr/>
            <p:nvPr/>
          </p:nvGrpSpPr>
          <p:grpSpPr>
            <a:xfrm flipV="1">
              <a:off x="5478261" y="2875899"/>
              <a:ext cx="4114314" cy="2962925"/>
              <a:chOff x="1979459" y="2394222"/>
              <a:chExt cx="12467481" cy="2962925"/>
            </a:xfrm>
          </p:grpSpPr>
          <p:grpSp>
            <p:nvGrpSpPr>
              <p:cNvPr id="62" name="Группа 74"/>
              <p:cNvGrpSpPr/>
              <p:nvPr/>
            </p:nvGrpSpPr>
            <p:grpSpPr>
              <a:xfrm>
                <a:off x="4063548" y="2394222"/>
                <a:ext cx="10383392" cy="2962925"/>
                <a:chOff x="4127695" y="2394222"/>
                <a:chExt cx="10222038" cy="2962925"/>
              </a:xfrm>
            </p:grpSpPr>
            <p:sp>
              <p:nvSpPr>
                <p:cNvPr id="66" name="Полилиния: фигура 72"/>
                <p:cNvSpPr/>
                <p:nvPr/>
              </p:nvSpPr>
              <p:spPr>
                <a:xfrm flipV="1">
                  <a:off x="6164553" y="3873561"/>
                  <a:ext cx="2056698" cy="1483586"/>
                </a:xfrm>
                <a:custGeom>
                  <a:avLst/>
                  <a:gdLst>
                    <a:gd name="connsiteX0" fmla="*/ 0 w 3546281"/>
                    <a:gd name="connsiteY0" fmla="*/ 1144988 h 1144988"/>
                    <a:gd name="connsiteX1" fmla="*/ 1765189 w 3546281"/>
                    <a:gd name="connsiteY1" fmla="*/ 0 h 1144988"/>
                    <a:gd name="connsiteX2" fmla="*/ 3546281 w 3546281"/>
                    <a:gd name="connsiteY2" fmla="*/ 1144988 h 114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546281" h="1144988">
                      <a:moveTo>
                        <a:pt x="0" y="1144988"/>
                      </a:moveTo>
                      <a:cubicBezTo>
                        <a:pt x="587071" y="572494"/>
                        <a:pt x="1174142" y="0"/>
                        <a:pt x="1765189" y="0"/>
                      </a:cubicBezTo>
                      <a:cubicBezTo>
                        <a:pt x="2356236" y="0"/>
                        <a:pt x="2951258" y="572494"/>
                        <a:pt x="3546281" y="1144988"/>
                      </a:cubicBezTo>
                    </a:path>
                  </a:pathLst>
                </a:custGeom>
                <a:noFill/>
                <a:ln w="5715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67" name="Полилиния: фигура 73"/>
                <p:cNvSpPr/>
                <p:nvPr/>
              </p:nvSpPr>
              <p:spPr>
                <a:xfrm rot="10800000" flipV="1">
                  <a:off x="8221251" y="2394223"/>
                  <a:ext cx="2050915" cy="1479338"/>
                </a:xfrm>
                <a:custGeom>
                  <a:avLst/>
                  <a:gdLst>
                    <a:gd name="connsiteX0" fmla="*/ 0 w 3546281"/>
                    <a:gd name="connsiteY0" fmla="*/ 1144988 h 1144988"/>
                    <a:gd name="connsiteX1" fmla="*/ 1765189 w 3546281"/>
                    <a:gd name="connsiteY1" fmla="*/ 0 h 1144988"/>
                    <a:gd name="connsiteX2" fmla="*/ 3546281 w 3546281"/>
                    <a:gd name="connsiteY2" fmla="*/ 1144988 h 114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546281" h="1144988">
                      <a:moveTo>
                        <a:pt x="0" y="1144988"/>
                      </a:moveTo>
                      <a:cubicBezTo>
                        <a:pt x="587071" y="572494"/>
                        <a:pt x="1174142" y="0"/>
                        <a:pt x="1765189" y="0"/>
                      </a:cubicBezTo>
                      <a:cubicBezTo>
                        <a:pt x="2356236" y="0"/>
                        <a:pt x="2951258" y="572494"/>
                        <a:pt x="3546281" y="1144988"/>
                      </a:cubicBezTo>
                    </a:path>
                  </a:pathLst>
                </a:custGeom>
                <a:noFill/>
                <a:ln w="5715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68" name="Полилиния: фигура 78"/>
                <p:cNvSpPr/>
                <p:nvPr/>
              </p:nvSpPr>
              <p:spPr>
                <a:xfrm rot="10800000" flipV="1">
                  <a:off x="4127695" y="2394222"/>
                  <a:ext cx="2036855" cy="1465797"/>
                </a:xfrm>
                <a:custGeom>
                  <a:avLst/>
                  <a:gdLst>
                    <a:gd name="connsiteX0" fmla="*/ 0 w 3546281"/>
                    <a:gd name="connsiteY0" fmla="*/ 1144988 h 1144988"/>
                    <a:gd name="connsiteX1" fmla="*/ 1765189 w 3546281"/>
                    <a:gd name="connsiteY1" fmla="*/ 0 h 1144988"/>
                    <a:gd name="connsiteX2" fmla="*/ 3546281 w 3546281"/>
                    <a:gd name="connsiteY2" fmla="*/ 1144988 h 114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546281" h="1144988">
                      <a:moveTo>
                        <a:pt x="0" y="1144988"/>
                      </a:moveTo>
                      <a:cubicBezTo>
                        <a:pt x="587071" y="572494"/>
                        <a:pt x="1174142" y="0"/>
                        <a:pt x="1765189" y="0"/>
                      </a:cubicBezTo>
                      <a:cubicBezTo>
                        <a:pt x="2356236" y="0"/>
                        <a:pt x="2951258" y="572494"/>
                        <a:pt x="3546281" y="1144988"/>
                      </a:cubicBezTo>
                    </a:path>
                  </a:pathLst>
                </a:custGeom>
                <a:noFill/>
                <a:ln w="5715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69" name="Полилиния: фигура 79"/>
                <p:cNvSpPr/>
                <p:nvPr/>
              </p:nvSpPr>
              <p:spPr>
                <a:xfrm flipV="1">
                  <a:off x="10272168" y="3867552"/>
                  <a:ext cx="2063418" cy="1489594"/>
                </a:xfrm>
                <a:custGeom>
                  <a:avLst/>
                  <a:gdLst>
                    <a:gd name="connsiteX0" fmla="*/ 0 w 3546281"/>
                    <a:gd name="connsiteY0" fmla="*/ 1144988 h 1144988"/>
                    <a:gd name="connsiteX1" fmla="*/ 1765189 w 3546281"/>
                    <a:gd name="connsiteY1" fmla="*/ 0 h 1144988"/>
                    <a:gd name="connsiteX2" fmla="*/ 3546281 w 3546281"/>
                    <a:gd name="connsiteY2" fmla="*/ 1144988 h 114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546281" h="1144988">
                      <a:moveTo>
                        <a:pt x="0" y="1144988"/>
                      </a:moveTo>
                      <a:cubicBezTo>
                        <a:pt x="587071" y="572494"/>
                        <a:pt x="1174142" y="0"/>
                        <a:pt x="1765189" y="0"/>
                      </a:cubicBezTo>
                      <a:cubicBezTo>
                        <a:pt x="2356236" y="0"/>
                        <a:pt x="2951258" y="572494"/>
                        <a:pt x="3546281" y="1144988"/>
                      </a:cubicBezTo>
                    </a:path>
                  </a:pathLst>
                </a:custGeom>
                <a:noFill/>
                <a:ln w="5715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70" name="Полилиния: фигура 73"/>
                <p:cNvSpPr/>
                <p:nvPr/>
              </p:nvSpPr>
              <p:spPr>
                <a:xfrm rot="10800000" flipV="1">
                  <a:off x="12335584" y="2394222"/>
                  <a:ext cx="2014149" cy="1479339"/>
                </a:xfrm>
                <a:custGeom>
                  <a:avLst/>
                  <a:gdLst>
                    <a:gd name="connsiteX0" fmla="*/ 0 w 3546281"/>
                    <a:gd name="connsiteY0" fmla="*/ 1144988 h 1144988"/>
                    <a:gd name="connsiteX1" fmla="*/ 1765189 w 3546281"/>
                    <a:gd name="connsiteY1" fmla="*/ 0 h 1144988"/>
                    <a:gd name="connsiteX2" fmla="*/ 3546281 w 3546281"/>
                    <a:gd name="connsiteY2" fmla="*/ 1144988 h 114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546281" h="1144988">
                      <a:moveTo>
                        <a:pt x="0" y="1144988"/>
                      </a:moveTo>
                      <a:cubicBezTo>
                        <a:pt x="587071" y="572494"/>
                        <a:pt x="1174142" y="0"/>
                        <a:pt x="1765189" y="0"/>
                      </a:cubicBezTo>
                      <a:cubicBezTo>
                        <a:pt x="2356236" y="0"/>
                        <a:pt x="2951258" y="572494"/>
                        <a:pt x="3546281" y="1144988"/>
                      </a:cubicBezTo>
                    </a:path>
                  </a:pathLst>
                </a:custGeom>
                <a:noFill/>
                <a:ln w="5715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</p:grpSp>
          <p:sp>
            <p:nvSpPr>
              <p:cNvPr id="64" name="Полилиния: фигура 76"/>
              <p:cNvSpPr/>
              <p:nvPr/>
            </p:nvSpPr>
            <p:spPr>
              <a:xfrm flipV="1">
                <a:off x="1979459" y="3867552"/>
                <a:ext cx="2084088" cy="1489595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chemeClr val="accent2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71" name="Группа 24"/>
            <p:cNvGrpSpPr/>
            <p:nvPr/>
          </p:nvGrpSpPr>
          <p:grpSpPr>
            <a:xfrm flipV="1">
              <a:off x="1363947" y="2875900"/>
              <a:ext cx="4114314" cy="2952929"/>
              <a:chOff x="1979459" y="2394222"/>
              <a:chExt cx="12467481" cy="2952929"/>
            </a:xfrm>
          </p:grpSpPr>
          <p:grpSp>
            <p:nvGrpSpPr>
              <p:cNvPr id="72" name="Группа 74"/>
              <p:cNvGrpSpPr/>
              <p:nvPr/>
            </p:nvGrpSpPr>
            <p:grpSpPr>
              <a:xfrm>
                <a:off x="4063548" y="2394222"/>
                <a:ext cx="10383392" cy="2952929"/>
                <a:chOff x="4127695" y="2394222"/>
                <a:chExt cx="10222038" cy="2952929"/>
              </a:xfrm>
            </p:grpSpPr>
            <p:sp>
              <p:nvSpPr>
                <p:cNvPr id="74" name="Полилиния: фигура 72"/>
                <p:cNvSpPr/>
                <p:nvPr/>
              </p:nvSpPr>
              <p:spPr>
                <a:xfrm flipV="1">
                  <a:off x="6164553" y="3873561"/>
                  <a:ext cx="2056698" cy="1473590"/>
                </a:xfrm>
                <a:custGeom>
                  <a:avLst/>
                  <a:gdLst>
                    <a:gd name="connsiteX0" fmla="*/ 0 w 3546281"/>
                    <a:gd name="connsiteY0" fmla="*/ 1144988 h 1144988"/>
                    <a:gd name="connsiteX1" fmla="*/ 1765189 w 3546281"/>
                    <a:gd name="connsiteY1" fmla="*/ 0 h 1144988"/>
                    <a:gd name="connsiteX2" fmla="*/ 3546281 w 3546281"/>
                    <a:gd name="connsiteY2" fmla="*/ 1144988 h 114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546281" h="1144988">
                      <a:moveTo>
                        <a:pt x="0" y="1144988"/>
                      </a:moveTo>
                      <a:cubicBezTo>
                        <a:pt x="587071" y="572494"/>
                        <a:pt x="1174142" y="0"/>
                        <a:pt x="1765189" y="0"/>
                      </a:cubicBezTo>
                      <a:cubicBezTo>
                        <a:pt x="2356236" y="0"/>
                        <a:pt x="2951258" y="572494"/>
                        <a:pt x="3546281" y="1144988"/>
                      </a:cubicBezTo>
                    </a:path>
                  </a:pathLst>
                </a:custGeom>
                <a:noFill/>
                <a:ln w="5715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75" name="Полилиния: фигура 73"/>
                <p:cNvSpPr/>
                <p:nvPr/>
              </p:nvSpPr>
              <p:spPr>
                <a:xfrm rot="10800000" flipV="1">
                  <a:off x="8221251" y="2394223"/>
                  <a:ext cx="2050915" cy="1479338"/>
                </a:xfrm>
                <a:custGeom>
                  <a:avLst/>
                  <a:gdLst>
                    <a:gd name="connsiteX0" fmla="*/ 0 w 3546281"/>
                    <a:gd name="connsiteY0" fmla="*/ 1144988 h 1144988"/>
                    <a:gd name="connsiteX1" fmla="*/ 1765189 w 3546281"/>
                    <a:gd name="connsiteY1" fmla="*/ 0 h 1144988"/>
                    <a:gd name="connsiteX2" fmla="*/ 3546281 w 3546281"/>
                    <a:gd name="connsiteY2" fmla="*/ 1144988 h 114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546281" h="1144988">
                      <a:moveTo>
                        <a:pt x="0" y="1144988"/>
                      </a:moveTo>
                      <a:cubicBezTo>
                        <a:pt x="587071" y="572494"/>
                        <a:pt x="1174142" y="0"/>
                        <a:pt x="1765189" y="0"/>
                      </a:cubicBezTo>
                      <a:cubicBezTo>
                        <a:pt x="2356236" y="0"/>
                        <a:pt x="2951258" y="572494"/>
                        <a:pt x="3546281" y="1144988"/>
                      </a:cubicBezTo>
                    </a:path>
                  </a:pathLst>
                </a:custGeom>
                <a:noFill/>
                <a:ln w="5715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76" name="Полилиния: фигура 78"/>
                <p:cNvSpPr/>
                <p:nvPr/>
              </p:nvSpPr>
              <p:spPr>
                <a:xfrm rot="10800000" flipV="1">
                  <a:off x="4127695" y="2394222"/>
                  <a:ext cx="2036855" cy="1465797"/>
                </a:xfrm>
                <a:custGeom>
                  <a:avLst/>
                  <a:gdLst>
                    <a:gd name="connsiteX0" fmla="*/ 0 w 3546281"/>
                    <a:gd name="connsiteY0" fmla="*/ 1144988 h 1144988"/>
                    <a:gd name="connsiteX1" fmla="*/ 1765189 w 3546281"/>
                    <a:gd name="connsiteY1" fmla="*/ 0 h 1144988"/>
                    <a:gd name="connsiteX2" fmla="*/ 3546281 w 3546281"/>
                    <a:gd name="connsiteY2" fmla="*/ 1144988 h 114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546281" h="1144988">
                      <a:moveTo>
                        <a:pt x="0" y="1144988"/>
                      </a:moveTo>
                      <a:cubicBezTo>
                        <a:pt x="587071" y="572494"/>
                        <a:pt x="1174142" y="0"/>
                        <a:pt x="1765189" y="0"/>
                      </a:cubicBezTo>
                      <a:cubicBezTo>
                        <a:pt x="2356236" y="0"/>
                        <a:pt x="2951258" y="572494"/>
                        <a:pt x="3546281" y="1144988"/>
                      </a:cubicBezTo>
                    </a:path>
                  </a:pathLst>
                </a:custGeom>
                <a:noFill/>
                <a:ln w="5715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77" name="Полилиния: фигура 79"/>
                <p:cNvSpPr/>
                <p:nvPr/>
              </p:nvSpPr>
              <p:spPr>
                <a:xfrm flipV="1">
                  <a:off x="10272168" y="3867551"/>
                  <a:ext cx="2063418" cy="1479598"/>
                </a:xfrm>
                <a:custGeom>
                  <a:avLst/>
                  <a:gdLst>
                    <a:gd name="connsiteX0" fmla="*/ 0 w 3546281"/>
                    <a:gd name="connsiteY0" fmla="*/ 1144988 h 1144988"/>
                    <a:gd name="connsiteX1" fmla="*/ 1765189 w 3546281"/>
                    <a:gd name="connsiteY1" fmla="*/ 0 h 1144988"/>
                    <a:gd name="connsiteX2" fmla="*/ 3546281 w 3546281"/>
                    <a:gd name="connsiteY2" fmla="*/ 1144988 h 114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546281" h="1144988">
                      <a:moveTo>
                        <a:pt x="0" y="1144988"/>
                      </a:moveTo>
                      <a:cubicBezTo>
                        <a:pt x="587071" y="572494"/>
                        <a:pt x="1174142" y="0"/>
                        <a:pt x="1765189" y="0"/>
                      </a:cubicBezTo>
                      <a:cubicBezTo>
                        <a:pt x="2356236" y="0"/>
                        <a:pt x="2951258" y="572494"/>
                        <a:pt x="3546281" y="1144988"/>
                      </a:cubicBezTo>
                    </a:path>
                  </a:pathLst>
                </a:custGeom>
                <a:noFill/>
                <a:ln w="5715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78" name="Полилиния: фигура 73"/>
                <p:cNvSpPr/>
                <p:nvPr/>
              </p:nvSpPr>
              <p:spPr>
                <a:xfrm rot="10800000" flipV="1">
                  <a:off x="12335584" y="2394222"/>
                  <a:ext cx="2014149" cy="1479339"/>
                </a:xfrm>
                <a:custGeom>
                  <a:avLst/>
                  <a:gdLst>
                    <a:gd name="connsiteX0" fmla="*/ 0 w 3546281"/>
                    <a:gd name="connsiteY0" fmla="*/ 1144988 h 1144988"/>
                    <a:gd name="connsiteX1" fmla="*/ 1765189 w 3546281"/>
                    <a:gd name="connsiteY1" fmla="*/ 0 h 1144988"/>
                    <a:gd name="connsiteX2" fmla="*/ 3546281 w 3546281"/>
                    <a:gd name="connsiteY2" fmla="*/ 1144988 h 114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546281" h="1144988">
                      <a:moveTo>
                        <a:pt x="0" y="1144988"/>
                      </a:moveTo>
                      <a:cubicBezTo>
                        <a:pt x="587071" y="572494"/>
                        <a:pt x="1174142" y="0"/>
                        <a:pt x="1765189" y="0"/>
                      </a:cubicBezTo>
                      <a:cubicBezTo>
                        <a:pt x="2356236" y="0"/>
                        <a:pt x="2951258" y="572494"/>
                        <a:pt x="3546281" y="1144988"/>
                      </a:cubicBezTo>
                    </a:path>
                  </a:pathLst>
                </a:custGeom>
                <a:noFill/>
                <a:ln w="5715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</p:grpSp>
          <p:sp>
            <p:nvSpPr>
              <p:cNvPr id="73" name="Полилиния: фигура 76"/>
              <p:cNvSpPr/>
              <p:nvPr/>
            </p:nvSpPr>
            <p:spPr>
              <a:xfrm flipV="1">
                <a:off x="1979459" y="3867551"/>
                <a:ext cx="2084089" cy="1441322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chemeClr val="accent2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79" name="Группа 24"/>
            <p:cNvGrpSpPr/>
            <p:nvPr/>
          </p:nvGrpSpPr>
          <p:grpSpPr>
            <a:xfrm flipV="1">
              <a:off x="9592575" y="2902161"/>
              <a:ext cx="4114314" cy="2914651"/>
              <a:chOff x="1979459" y="2394222"/>
              <a:chExt cx="12467481" cy="2914651"/>
            </a:xfrm>
          </p:grpSpPr>
          <p:grpSp>
            <p:nvGrpSpPr>
              <p:cNvPr id="80" name="Группа 74"/>
              <p:cNvGrpSpPr/>
              <p:nvPr/>
            </p:nvGrpSpPr>
            <p:grpSpPr>
              <a:xfrm>
                <a:off x="4063548" y="2394222"/>
                <a:ext cx="10383392" cy="2914651"/>
                <a:chOff x="4127695" y="2394222"/>
                <a:chExt cx="10222038" cy="2914651"/>
              </a:xfrm>
            </p:grpSpPr>
            <p:sp>
              <p:nvSpPr>
                <p:cNvPr id="82" name="Полилиния: фигура 72"/>
                <p:cNvSpPr/>
                <p:nvPr/>
              </p:nvSpPr>
              <p:spPr>
                <a:xfrm flipV="1">
                  <a:off x="6164554" y="3873562"/>
                  <a:ext cx="2056698" cy="1435310"/>
                </a:xfrm>
                <a:custGeom>
                  <a:avLst/>
                  <a:gdLst>
                    <a:gd name="connsiteX0" fmla="*/ 0 w 3546281"/>
                    <a:gd name="connsiteY0" fmla="*/ 1144988 h 1144988"/>
                    <a:gd name="connsiteX1" fmla="*/ 1765189 w 3546281"/>
                    <a:gd name="connsiteY1" fmla="*/ 0 h 1144988"/>
                    <a:gd name="connsiteX2" fmla="*/ 3546281 w 3546281"/>
                    <a:gd name="connsiteY2" fmla="*/ 1144988 h 114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546281" h="1144988">
                      <a:moveTo>
                        <a:pt x="0" y="1144988"/>
                      </a:moveTo>
                      <a:cubicBezTo>
                        <a:pt x="587071" y="572494"/>
                        <a:pt x="1174142" y="0"/>
                        <a:pt x="1765189" y="0"/>
                      </a:cubicBezTo>
                      <a:cubicBezTo>
                        <a:pt x="2356236" y="0"/>
                        <a:pt x="2951258" y="572494"/>
                        <a:pt x="3546281" y="1144988"/>
                      </a:cubicBezTo>
                    </a:path>
                  </a:pathLst>
                </a:custGeom>
                <a:noFill/>
                <a:ln w="5715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83" name="Полилиния: фигура 73"/>
                <p:cNvSpPr/>
                <p:nvPr/>
              </p:nvSpPr>
              <p:spPr>
                <a:xfrm rot="10800000" flipV="1">
                  <a:off x="8221251" y="2394223"/>
                  <a:ext cx="2050915" cy="1479338"/>
                </a:xfrm>
                <a:custGeom>
                  <a:avLst/>
                  <a:gdLst>
                    <a:gd name="connsiteX0" fmla="*/ 0 w 3546281"/>
                    <a:gd name="connsiteY0" fmla="*/ 1144988 h 1144988"/>
                    <a:gd name="connsiteX1" fmla="*/ 1765189 w 3546281"/>
                    <a:gd name="connsiteY1" fmla="*/ 0 h 1144988"/>
                    <a:gd name="connsiteX2" fmla="*/ 3546281 w 3546281"/>
                    <a:gd name="connsiteY2" fmla="*/ 1144988 h 114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546281" h="1144988">
                      <a:moveTo>
                        <a:pt x="0" y="1144988"/>
                      </a:moveTo>
                      <a:cubicBezTo>
                        <a:pt x="587071" y="572494"/>
                        <a:pt x="1174142" y="0"/>
                        <a:pt x="1765189" y="0"/>
                      </a:cubicBezTo>
                      <a:cubicBezTo>
                        <a:pt x="2356236" y="0"/>
                        <a:pt x="2951258" y="572494"/>
                        <a:pt x="3546281" y="1144988"/>
                      </a:cubicBezTo>
                    </a:path>
                  </a:pathLst>
                </a:custGeom>
                <a:noFill/>
                <a:ln w="5715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84" name="Полилиния: фигура 78"/>
                <p:cNvSpPr/>
                <p:nvPr/>
              </p:nvSpPr>
              <p:spPr>
                <a:xfrm rot="10800000" flipV="1">
                  <a:off x="4127695" y="2394222"/>
                  <a:ext cx="2036855" cy="1465797"/>
                </a:xfrm>
                <a:custGeom>
                  <a:avLst/>
                  <a:gdLst>
                    <a:gd name="connsiteX0" fmla="*/ 0 w 3546281"/>
                    <a:gd name="connsiteY0" fmla="*/ 1144988 h 1144988"/>
                    <a:gd name="connsiteX1" fmla="*/ 1765189 w 3546281"/>
                    <a:gd name="connsiteY1" fmla="*/ 0 h 1144988"/>
                    <a:gd name="connsiteX2" fmla="*/ 3546281 w 3546281"/>
                    <a:gd name="connsiteY2" fmla="*/ 1144988 h 114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546281" h="1144988">
                      <a:moveTo>
                        <a:pt x="0" y="1144988"/>
                      </a:moveTo>
                      <a:cubicBezTo>
                        <a:pt x="587071" y="572494"/>
                        <a:pt x="1174142" y="0"/>
                        <a:pt x="1765189" y="0"/>
                      </a:cubicBezTo>
                      <a:cubicBezTo>
                        <a:pt x="2356236" y="0"/>
                        <a:pt x="2951258" y="572494"/>
                        <a:pt x="3546281" y="1144988"/>
                      </a:cubicBezTo>
                    </a:path>
                  </a:pathLst>
                </a:custGeom>
                <a:noFill/>
                <a:ln w="5715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85" name="Полилиния: фигура 79"/>
                <p:cNvSpPr/>
                <p:nvPr/>
              </p:nvSpPr>
              <p:spPr>
                <a:xfrm flipV="1">
                  <a:off x="10272167" y="3867552"/>
                  <a:ext cx="2063418" cy="1441321"/>
                </a:xfrm>
                <a:custGeom>
                  <a:avLst/>
                  <a:gdLst>
                    <a:gd name="connsiteX0" fmla="*/ 0 w 3546281"/>
                    <a:gd name="connsiteY0" fmla="*/ 1144988 h 1144988"/>
                    <a:gd name="connsiteX1" fmla="*/ 1765189 w 3546281"/>
                    <a:gd name="connsiteY1" fmla="*/ 0 h 1144988"/>
                    <a:gd name="connsiteX2" fmla="*/ 3546281 w 3546281"/>
                    <a:gd name="connsiteY2" fmla="*/ 1144988 h 114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546281" h="1144988">
                      <a:moveTo>
                        <a:pt x="0" y="1144988"/>
                      </a:moveTo>
                      <a:cubicBezTo>
                        <a:pt x="587071" y="572494"/>
                        <a:pt x="1174142" y="0"/>
                        <a:pt x="1765189" y="0"/>
                      </a:cubicBezTo>
                      <a:cubicBezTo>
                        <a:pt x="2356236" y="0"/>
                        <a:pt x="2951258" y="572494"/>
                        <a:pt x="3546281" y="1144988"/>
                      </a:cubicBezTo>
                    </a:path>
                  </a:pathLst>
                </a:custGeom>
                <a:noFill/>
                <a:ln w="5715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86" name="Полилиния: фигура 73"/>
                <p:cNvSpPr/>
                <p:nvPr/>
              </p:nvSpPr>
              <p:spPr>
                <a:xfrm rot="10800000" flipV="1">
                  <a:off x="12335584" y="2394222"/>
                  <a:ext cx="2014149" cy="1479339"/>
                </a:xfrm>
                <a:custGeom>
                  <a:avLst/>
                  <a:gdLst>
                    <a:gd name="connsiteX0" fmla="*/ 0 w 3546281"/>
                    <a:gd name="connsiteY0" fmla="*/ 1144988 h 1144988"/>
                    <a:gd name="connsiteX1" fmla="*/ 1765189 w 3546281"/>
                    <a:gd name="connsiteY1" fmla="*/ 0 h 1144988"/>
                    <a:gd name="connsiteX2" fmla="*/ 3546281 w 3546281"/>
                    <a:gd name="connsiteY2" fmla="*/ 1144988 h 114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546281" h="1144988">
                      <a:moveTo>
                        <a:pt x="0" y="1144988"/>
                      </a:moveTo>
                      <a:cubicBezTo>
                        <a:pt x="587071" y="572494"/>
                        <a:pt x="1174142" y="0"/>
                        <a:pt x="1765189" y="0"/>
                      </a:cubicBezTo>
                      <a:cubicBezTo>
                        <a:pt x="2356236" y="0"/>
                        <a:pt x="2951258" y="572494"/>
                        <a:pt x="3546281" y="1144988"/>
                      </a:cubicBezTo>
                    </a:path>
                  </a:pathLst>
                </a:custGeom>
                <a:noFill/>
                <a:ln w="5715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</p:grpSp>
          <p:sp>
            <p:nvSpPr>
              <p:cNvPr id="81" name="Полилиния: фигура 76"/>
              <p:cNvSpPr/>
              <p:nvPr/>
            </p:nvSpPr>
            <p:spPr>
              <a:xfrm flipV="1">
                <a:off x="1979459" y="3867551"/>
                <a:ext cx="2084089" cy="1441322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chemeClr val="accent2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sp>
        <p:nvSpPr>
          <p:cNvPr id="90" name="Управляющая кнопка: далее 89">
            <a:hlinkClick r:id="" action="ppaction://hlinkshowjump?jump=nextslide" highlightClick="1"/>
          </p:cNvPr>
          <p:cNvSpPr/>
          <p:nvPr/>
        </p:nvSpPr>
        <p:spPr>
          <a:xfrm>
            <a:off x="11276720" y="1331184"/>
            <a:ext cx="411185" cy="411185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Управляющая кнопка: домой 90">
            <a:hlinkClick r:id="rId5" action="ppaction://hlinksldjump" highlightClick="1"/>
          </p:cNvPr>
          <p:cNvSpPr/>
          <p:nvPr/>
        </p:nvSpPr>
        <p:spPr>
          <a:xfrm>
            <a:off x="10801808" y="1331184"/>
            <a:ext cx="415536" cy="415536"/>
          </a:xfrm>
          <a:prstGeom prst="actionButtonHom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Управляющая кнопка: возврат 91">
            <a:hlinkClick r:id="rId6" action="ppaction://hlinksldjump" highlightClick="1"/>
          </p:cNvPr>
          <p:cNvSpPr/>
          <p:nvPr/>
        </p:nvSpPr>
        <p:spPr>
          <a:xfrm>
            <a:off x="10352069" y="1326833"/>
            <a:ext cx="397972" cy="415536"/>
          </a:xfrm>
          <a:prstGeom prst="actionButtonReturn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42697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960" name="Picture 6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7" y="1752114"/>
            <a:ext cx="12215891" cy="509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Заголовок 1"/>
          <p:cNvSpPr>
            <a:spLocks noGrp="1"/>
          </p:cNvSpPr>
          <p:nvPr>
            <p:ph type="title"/>
          </p:nvPr>
        </p:nvSpPr>
        <p:spPr>
          <a:xfrm>
            <a:off x="488320" y="629154"/>
            <a:ext cx="10316839" cy="1123758"/>
          </a:xfrm>
        </p:spPr>
        <p:txBody>
          <a:bodyPr>
            <a:normAutofit fontScale="90000"/>
          </a:bodyPr>
          <a:lstStyle/>
          <a:p>
            <a:r>
              <a:rPr lang="en-US" sz="4000" cap="none" dirty="0" smtClean="0"/>
              <a:t>y = </a:t>
            </a:r>
            <a:r>
              <a:rPr lang="en-US" sz="4000" i="1" cap="none" dirty="0" smtClean="0"/>
              <a:t>f</a:t>
            </a:r>
            <a:r>
              <a:rPr lang="en-US" sz="4000" cap="none" dirty="0" smtClean="0"/>
              <a:t>(x)</a:t>
            </a:r>
            <a:r>
              <a:rPr lang="ru-RU" sz="4000" cap="none" dirty="0"/>
              <a:t> </a:t>
            </a:r>
            <a:r>
              <a:rPr lang="ru-RU" sz="4000" cap="none" dirty="0" smtClean="0"/>
              <a:t>+ </a:t>
            </a:r>
            <a:r>
              <a:rPr lang="en-US" sz="4000" i="1" cap="none" dirty="0" smtClean="0"/>
              <a:t>b</a:t>
            </a:r>
            <a:r>
              <a:rPr lang="en-US" sz="4000" cap="none" dirty="0"/>
              <a:t/>
            </a:r>
            <a:br>
              <a:rPr lang="en-US" sz="4000" cap="none" dirty="0"/>
            </a:br>
            <a:r>
              <a:rPr lang="ru-RU" sz="4000" cap="none" dirty="0" smtClean="0"/>
              <a:t>Параллельный перенос вдоль оси </a:t>
            </a:r>
            <a:r>
              <a:rPr lang="ru-RU" sz="4000" i="1" cap="none" dirty="0" smtClean="0"/>
              <a:t>у</a:t>
            </a:r>
            <a:r>
              <a:rPr lang="ru-RU" sz="4000" cap="none" dirty="0" smtClean="0"/>
              <a:t> на </a:t>
            </a:r>
            <a:r>
              <a:rPr lang="en-US" sz="4000" i="1" cap="none" dirty="0" smtClean="0"/>
              <a:t>b </a:t>
            </a:r>
            <a:r>
              <a:rPr lang="ru-RU" sz="4000" i="1" cap="none" dirty="0" smtClean="0"/>
              <a:t>единиц</a:t>
            </a:r>
            <a:endParaRPr lang="ru-RU" sz="4000" i="1" cap="none" dirty="0"/>
          </a:p>
        </p:txBody>
      </p:sp>
      <p:sp>
        <p:nvSpPr>
          <p:cNvPr id="55" name="TextBox 54"/>
          <p:cNvSpPr txBox="1"/>
          <p:nvPr/>
        </p:nvSpPr>
        <p:spPr>
          <a:xfrm>
            <a:off x="6128264" y="1996938"/>
            <a:ext cx="382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709565" y="6367889"/>
            <a:ext cx="41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-3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24"/>
          <p:cNvGrpSpPr/>
          <p:nvPr/>
        </p:nvGrpSpPr>
        <p:grpSpPr>
          <a:xfrm>
            <a:off x="-259307" y="3660083"/>
            <a:ext cx="12677843" cy="1426454"/>
            <a:chOff x="-113242" y="3187870"/>
            <a:chExt cx="12447989" cy="1458888"/>
          </a:xfrm>
        </p:grpSpPr>
        <p:grpSp>
          <p:nvGrpSpPr>
            <p:cNvPr id="3" name="Группа 74"/>
            <p:cNvGrpSpPr/>
            <p:nvPr/>
          </p:nvGrpSpPr>
          <p:grpSpPr>
            <a:xfrm>
              <a:off x="4041731" y="3203066"/>
              <a:ext cx="8293016" cy="1433311"/>
              <a:chOff x="4106217" y="3203066"/>
              <a:chExt cx="8164146" cy="1433311"/>
            </a:xfrm>
          </p:grpSpPr>
          <p:sp>
            <p:nvSpPr>
              <p:cNvPr id="30" name="Полилиния: фигура 72"/>
              <p:cNvSpPr/>
              <p:nvPr/>
            </p:nvSpPr>
            <p:spPr>
              <a:xfrm>
                <a:off x="6190112" y="3203066"/>
                <a:ext cx="2021087" cy="691851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1" name="Полилиния: фигура 73"/>
              <p:cNvSpPr/>
              <p:nvPr/>
            </p:nvSpPr>
            <p:spPr>
              <a:xfrm rot="10800000">
                <a:off x="8211199" y="3902147"/>
                <a:ext cx="2050922" cy="734230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2" name="Полилиния: фигура 78"/>
              <p:cNvSpPr/>
              <p:nvPr/>
            </p:nvSpPr>
            <p:spPr>
              <a:xfrm rot="10800000">
                <a:off x="4106217" y="3894917"/>
                <a:ext cx="2083895" cy="741459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3" name="Полилиния: фигура 79"/>
              <p:cNvSpPr/>
              <p:nvPr/>
            </p:nvSpPr>
            <p:spPr>
              <a:xfrm>
                <a:off x="10248056" y="3220883"/>
                <a:ext cx="2022307" cy="693293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25" name="Группа 75"/>
            <p:cNvGrpSpPr/>
            <p:nvPr/>
          </p:nvGrpSpPr>
          <p:grpSpPr>
            <a:xfrm>
              <a:off x="-113242" y="3187870"/>
              <a:ext cx="4176793" cy="1458888"/>
              <a:chOff x="4007077" y="3203588"/>
              <a:chExt cx="4162234" cy="1458888"/>
            </a:xfrm>
          </p:grpSpPr>
          <p:sp>
            <p:nvSpPr>
              <p:cNvPr id="28" name="Полилиния: фигура 76"/>
              <p:cNvSpPr/>
              <p:nvPr/>
            </p:nvSpPr>
            <p:spPr>
              <a:xfrm>
                <a:off x="6075731" y="3203588"/>
                <a:ext cx="2093580" cy="733078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29" name="Полилиния: фигура 77"/>
              <p:cNvSpPr/>
              <p:nvPr/>
            </p:nvSpPr>
            <p:spPr>
              <a:xfrm rot="10800000">
                <a:off x="4007077" y="3936665"/>
                <a:ext cx="2068654" cy="725811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190005" y="1991166"/>
                <a:ext cx="287875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𝑦</m:t>
                    </m:r>
                    <m:r>
                      <a:rPr lang="en-US" sz="4000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sz="4000" b="0" i="0" smtClean="0">
                        <a:latin typeface="Cambria Math"/>
                      </a:rPr>
                      <m:t>sin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ru-RU" sz="4000" dirty="0" smtClean="0"/>
                  <a:t> + 1</a:t>
                </a:r>
                <a:endParaRPr lang="ru-RU" sz="40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005" y="1991166"/>
                <a:ext cx="2878755" cy="707886"/>
              </a:xfrm>
              <a:prstGeom prst="rect">
                <a:avLst/>
              </a:prstGeom>
              <a:blipFill rotWithShape="1">
                <a:blip r:embed="rId4"/>
                <a:stretch>
                  <a:fillRect t="-15517" r="-5932" b="-362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Управляющая кнопка: далее 36">
            <a:hlinkClick r:id="" action="ppaction://hlinkshowjump?jump=nextslide" highlightClick="1"/>
          </p:cNvPr>
          <p:cNvSpPr/>
          <p:nvPr/>
        </p:nvSpPr>
        <p:spPr>
          <a:xfrm>
            <a:off x="11276720" y="1331184"/>
            <a:ext cx="411185" cy="411185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Управляющая кнопка: домой 38">
            <a:hlinkClick r:id="rId5" action="ppaction://hlinksldjump" highlightClick="1"/>
          </p:cNvPr>
          <p:cNvSpPr/>
          <p:nvPr/>
        </p:nvSpPr>
        <p:spPr>
          <a:xfrm>
            <a:off x="10801808" y="1331184"/>
            <a:ext cx="415536" cy="415536"/>
          </a:xfrm>
          <a:prstGeom prst="actionButtonHom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9261338" y="5863463"/>
                <a:ext cx="287875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𝑦</m:t>
                    </m:r>
                    <m:r>
                      <a:rPr lang="en-US" sz="4000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sz="4000" b="0" i="0" smtClean="0">
                        <a:latin typeface="Cambria Math"/>
                      </a:rPr>
                      <m:t>sin</m:t>
                    </m:r>
                    <m:r>
                      <a:rPr lang="en-US" sz="40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ru-RU" sz="4000" dirty="0" smtClean="0"/>
                  <a:t> - 1</a:t>
                </a:r>
                <a:endParaRPr lang="ru-RU" sz="4000" dirty="0"/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1338" y="5863463"/>
                <a:ext cx="2878755" cy="707886"/>
              </a:xfrm>
              <a:prstGeom prst="rect">
                <a:avLst/>
              </a:prstGeom>
              <a:blipFill rotWithShape="1">
                <a:blip r:embed="rId6"/>
                <a:stretch>
                  <a:fillRect t="-15517" r="-3178" b="-362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Группа 24"/>
          <p:cNvGrpSpPr/>
          <p:nvPr/>
        </p:nvGrpSpPr>
        <p:grpSpPr>
          <a:xfrm>
            <a:off x="-259308" y="4389310"/>
            <a:ext cx="12677844" cy="1394454"/>
            <a:chOff x="-113243" y="1731279"/>
            <a:chExt cx="12447990" cy="4374800"/>
          </a:xfrm>
        </p:grpSpPr>
        <p:grpSp>
          <p:nvGrpSpPr>
            <p:cNvPr id="36" name="Группа 74"/>
            <p:cNvGrpSpPr/>
            <p:nvPr/>
          </p:nvGrpSpPr>
          <p:grpSpPr>
            <a:xfrm>
              <a:off x="4041732" y="1731279"/>
              <a:ext cx="8293015" cy="4374800"/>
              <a:chOff x="4106218" y="1731279"/>
              <a:chExt cx="8164145" cy="4374800"/>
            </a:xfrm>
          </p:grpSpPr>
          <p:sp>
            <p:nvSpPr>
              <p:cNvPr id="43" name="Полилиния: фигура 72"/>
              <p:cNvSpPr/>
              <p:nvPr/>
            </p:nvSpPr>
            <p:spPr>
              <a:xfrm>
                <a:off x="6190906" y="1731279"/>
                <a:ext cx="2020292" cy="2182898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9" name="Полилиния: фигура 73"/>
              <p:cNvSpPr/>
              <p:nvPr/>
            </p:nvSpPr>
            <p:spPr>
              <a:xfrm rot="10800000">
                <a:off x="8211195" y="3920947"/>
                <a:ext cx="2050921" cy="2185131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4" name="Полилиния: фигура 78"/>
              <p:cNvSpPr/>
              <p:nvPr/>
            </p:nvSpPr>
            <p:spPr>
              <a:xfrm rot="10800000">
                <a:off x="4106218" y="3902149"/>
                <a:ext cx="2092430" cy="2203930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2" name="Полилиния: фигура 79"/>
              <p:cNvSpPr/>
              <p:nvPr/>
            </p:nvSpPr>
            <p:spPr>
              <a:xfrm>
                <a:off x="10262121" y="1731279"/>
                <a:ext cx="2008242" cy="2155557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40" name="Группа 75"/>
            <p:cNvGrpSpPr/>
            <p:nvPr/>
          </p:nvGrpSpPr>
          <p:grpSpPr>
            <a:xfrm>
              <a:off x="-113243" y="1731280"/>
              <a:ext cx="4154974" cy="4374799"/>
              <a:chOff x="4007076" y="1746998"/>
              <a:chExt cx="4140491" cy="4374799"/>
            </a:xfrm>
          </p:grpSpPr>
          <p:sp>
            <p:nvSpPr>
              <p:cNvPr id="41" name="Полилиния: фигура 76"/>
              <p:cNvSpPr/>
              <p:nvPr/>
            </p:nvSpPr>
            <p:spPr>
              <a:xfrm>
                <a:off x="6105478" y="1746998"/>
                <a:ext cx="2042089" cy="2155557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2" name="Полилиния: фигура 77"/>
              <p:cNvSpPr/>
              <p:nvPr/>
            </p:nvSpPr>
            <p:spPr>
              <a:xfrm rot="10800000">
                <a:off x="4007076" y="3910634"/>
                <a:ext cx="2098401" cy="2211163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21370817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1877E-6 3.62795E-6 L 0.00052 -0.1073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53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6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7" y="1752114"/>
            <a:ext cx="12215891" cy="509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Заголовок 1"/>
          <p:cNvSpPr>
            <a:spLocks noGrp="1"/>
          </p:cNvSpPr>
          <p:nvPr>
            <p:ph type="title"/>
          </p:nvPr>
        </p:nvSpPr>
        <p:spPr>
          <a:xfrm>
            <a:off x="637953" y="522514"/>
            <a:ext cx="11410864" cy="1286695"/>
          </a:xfrm>
        </p:spPr>
        <p:txBody>
          <a:bodyPr>
            <a:noAutofit/>
          </a:bodyPr>
          <a:lstStyle/>
          <a:p>
            <a:r>
              <a:rPr lang="en-US" sz="3600" cap="none" dirty="0">
                <a:solidFill>
                  <a:prstClr val="white"/>
                </a:solidFill>
              </a:rPr>
              <a:t>y = </a:t>
            </a:r>
            <a:r>
              <a:rPr lang="en-US" sz="3600" i="1" cap="none" dirty="0" smtClean="0">
                <a:solidFill>
                  <a:prstClr val="white"/>
                </a:solidFill>
              </a:rPr>
              <a:t>f</a:t>
            </a:r>
            <a:r>
              <a:rPr lang="en-US" sz="3600" cap="none" dirty="0" smtClean="0">
                <a:solidFill>
                  <a:prstClr val="white"/>
                </a:solidFill>
              </a:rPr>
              <a:t>(x </a:t>
            </a:r>
            <a:r>
              <a:rPr lang="ru-RU" sz="3600" cap="none" dirty="0" smtClean="0">
                <a:solidFill>
                  <a:prstClr val="white"/>
                </a:solidFill>
              </a:rPr>
              <a:t>-</a:t>
            </a:r>
            <a:r>
              <a:rPr lang="en-US" sz="3600" cap="none" dirty="0" smtClean="0">
                <a:solidFill>
                  <a:prstClr val="white"/>
                </a:solidFill>
              </a:rPr>
              <a:t> </a:t>
            </a:r>
            <a:r>
              <a:rPr lang="en-US" sz="3600" i="1" cap="none" dirty="0" smtClean="0">
                <a:solidFill>
                  <a:prstClr val="white"/>
                </a:solidFill>
              </a:rPr>
              <a:t>a</a:t>
            </a:r>
            <a:r>
              <a:rPr lang="en-US" sz="3600" cap="none" dirty="0" smtClean="0">
                <a:solidFill>
                  <a:prstClr val="white"/>
                </a:solidFill>
              </a:rPr>
              <a:t>)</a:t>
            </a:r>
            <a:r>
              <a:rPr lang="en-US" sz="3600" cap="none" dirty="0">
                <a:solidFill>
                  <a:prstClr val="white"/>
                </a:solidFill>
              </a:rPr>
              <a:t/>
            </a:r>
            <a:br>
              <a:rPr lang="en-US" sz="3600" cap="none" dirty="0">
                <a:solidFill>
                  <a:prstClr val="white"/>
                </a:solidFill>
              </a:rPr>
            </a:br>
            <a:r>
              <a:rPr lang="ru-RU" sz="3600" cap="none" dirty="0">
                <a:solidFill>
                  <a:prstClr val="white"/>
                </a:solidFill>
              </a:rPr>
              <a:t>Параллельный перенос вдоль оси </a:t>
            </a:r>
            <a:r>
              <a:rPr lang="ru-RU" sz="3600" cap="none" dirty="0" err="1" smtClean="0">
                <a:solidFill>
                  <a:prstClr val="white"/>
                </a:solidFill>
              </a:rPr>
              <a:t>х</a:t>
            </a:r>
            <a:endParaRPr lang="ru-RU" sz="3200" cap="none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9" name="TextBox 58"/>
              <p:cNvSpPr txBox="1"/>
              <p:nvPr/>
            </p:nvSpPr>
            <p:spPr>
              <a:xfrm>
                <a:off x="-1" y="1794626"/>
                <a:ext cx="4257675" cy="1142300"/>
              </a:xfrm>
              <a:prstGeom prst="rect">
                <a:avLst/>
              </a:prstGeom>
              <a:noFill/>
            </p:spPr>
            <p:txBody>
              <a:bodyPr rtlCol="0"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0" i="1" lang="en-US" smtClean="0" sz="4000">
                          <a:latin typeface="Cambria Math"/>
                        </a:rPr>
                        <m:t>𝑦</m:t>
                      </m:r>
                      <m:r>
                        <a:rPr b="0" i="1" lang="en-US" smtClean="0" sz="400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b="0" i="0" lang="en-US" smtClean="0" sz="4000">
                          <a:latin typeface="Cambria Math"/>
                        </a:rPr>
                        <m:t>cos</m:t>
                      </m:r>
                      <m:r>
                        <a:rPr b="0" i="1" lang="en-US" smtClean="0" sz="4000">
                          <a:latin typeface="Cambria Math"/>
                        </a:rPr>
                        <m:t>(</m:t>
                      </m:r>
                      <m:r>
                        <a:rPr b="0" i="1" lang="en-US" smtClean="0" sz="4000">
                          <a:latin typeface="Cambria Math"/>
                        </a:rPr>
                        <m:t>𝑥</m:t>
                      </m:r>
                      <m:r>
                        <a:rPr b="0" i="1" lang="en-US" smtClean="0" sz="4000">
                          <a:latin typeface="Cambria Math"/>
                        </a:rPr>
                        <m:t>+ </m:t>
                      </m:r>
                      <m:f>
                        <m:fPr>
                          <m:ctrlPr>
                            <a:rPr b="0" i="1" lang="en-US" smtClean="0" sz="4000">
                              <a:latin typeface="Cambria Math"/>
                            </a:rPr>
                          </m:ctrlPr>
                        </m:fPr>
                        <m:num>
                          <m:r>
                            <a:rPr b="0" i="1" lang="en-US" smtClean="0" sz="400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b="0" i="1" lang="en-US" smtClean="0" sz="400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b="0" i="1" lang="en-US" smtClean="0" sz="400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dirty="0" lang="ru-RU" sz="4000"/>
              </a:p>
            </p:txBody>
          </p:sp>
        </mc:Choice>
        <mc:Fallback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1794626"/>
                <a:ext cx="4257675" cy="11423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Управляющая кнопка: далее 38">
            <a:hlinkClick r:id="" action="ppaction://hlinkshowjump?jump=nextslide" highlightClick="1"/>
          </p:cNvPr>
          <p:cNvSpPr/>
          <p:nvPr/>
        </p:nvSpPr>
        <p:spPr>
          <a:xfrm>
            <a:off x="11276720" y="1331184"/>
            <a:ext cx="411185" cy="411185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Управляющая кнопка: домой 39">
            <a:hlinkClick r:id="rId5" action="ppaction://hlinksldjump" highlightClick="1"/>
          </p:cNvPr>
          <p:cNvSpPr/>
          <p:nvPr/>
        </p:nvSpPr>
        <p:spPr>
          <a:xfrm>
            <a:off x="10801808" y="1331184"/>
            <a:ext cx="415536" cy="415536"/>
          </a:xfrm>
          <a:prstGeom prst="actionButtonHom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82687" y="4367622"/>
            <a:ext cx="263425" cy="581084"/>
          </a:xfrm>
          <a:prstGeom prst="rect">
            <a:avLst/>
          </a:prstGeom>
          <a:noFill/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6625988" y="4300918"/>
            <a:ext cx="0" cy="14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Объект 6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68925" y="4373563"/>
            <a:ext cx="414338" cy="581025"/>
          </a:xfrm>
          <a:prstGeom prst="rect">
            <a:avLst/>
          </a:prstGeom>
          <a:noFill/>
        </p:spPr>
      </p:pic>
      <p:cxnSp>
        <p:nvCxnSpPr>
          <p:cNvPr id="70" name="Прямая соединительная линия 69"/>
          <p:cNvCxnSpPr/>
          <p:nvPr/>
        </p:nvCxnSpPr>
        <p:spPr>
          <a:xfrm>
            <a:off x="5587230" y="4306214"/>
            <a:ext cx="0" cy="14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24"/>
          <p:cNvGrpSpPr/>
          <p:nvPr/>
        </p:nvGrpSpPr>
        <p:grpSpPr>
          <a:xfrm>
            <a:off x="-1354661" y="3674770"/>
            <a:ext cx="14947553" cy="1483026"/>
            <a:chOff x="-113242" y="3203065"/>
            <a:chExt cx="14597086" cy="1512964"/>
          </a:xfrm>
        </p:grpSpPr>
        <p:grpSp>
          <p:nvGrpSpPr>
            <p:cNvPr id="3" name="Группа 74"/>
            <p:cNvGrpSpPr/>
            <p:nvPr/>
          </p:nvGrpSpPr>
          <p:grpSpPr>
            <a:xfrm>
              <a:off x="4041731" y="3203065"/>
              <a:ext cx="10442113" cy="1512964"/>
              <a:chOff x="4106217" y="3203065"/>
              <a:chExt cx="10279847" cy="1512964"/>
            </a:xfrm>
          </p:grpSpPr>
          <p:sp>
            <p:nvSpPr>
              <p:cNvPr id="30" name="Полилиния: фигура 72"/>
              <p:cNvSpPr/>
              <p:nvPr/>
            </p:nvSpPr>
            <p:spPr>
              <a:xfrm>
                <a:off x="6166165" y="3203065"/>
                <a:ext cx="2045033" cy="724655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1" name="Полилиния: фигура 73"/>
              <p:cNvSpPr/>
              <p:nvPr/>
            </p:nvSpPr>
            <p:spPr>
              <a:xfrm rot="10800000">
                <a:off x="8211197" y="3927719"/>
                <a:ext cx="2036858" cy="719038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2" name="Полилиния: фигура 78"/>
              <p:cNvSpPr/>
              <p:nvPr/>
            </p:nvSpPr>
            <p:spPr>
              <a:xfrm rot="10800000">
                <a:off x="4106217" y="3927719"/>
                <a:ext cx="2059947" cy="716155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3" name="Полилиния: фигура 79"/>
              <p:cNvSpPr/>
              <p:nvPr/>
            </p:nvSpPr>
            <p:spPr>
              <a:xfrm>
                <a:off x="10248055" y="3220882"/>
                <a:ext cx="2022308" cy="706838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2" name="Полилиния: фигура 73"/>
              <p:cNvSpPr/>
              <p:nvPr/>
            </p:nvSpPr>
            <p:spPr>
              <a:xfrm rot="10800000">
                <a:off x="12270364" y="3927720"/>
                <a:ext cx="2115700" cy="788309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25" name="Группа 75"/>
            <p:cNvGrpSpPr/>
            <p:nvPr/>
          </p:nvGrpSpPr>
          <p:grpSpPr>
            <a:xfrm>
              <a:off x="-113242" y="3220881"/>
              <a:ext cx="4154972" cy="1425877"/>
              <a:chOff x="4007077" y="3236599"/>
              <a:chExt cx="4140489" cy="1425877"/>
            </a:xfrm>
          </p:grpSpPr>
          <p:sp>
            <p:nvSpPr>
              <p:cNvPr id="28" name="Полилиния: фигура 76"/>
              <p:cNvSpPr/>
              <p:nvPr/>
            </p:nvSpPr>
            <p:spPr>
              <a:xfrm>
                <a:off x="6075731" y="3236599"/>
                <a:ext cx="2071835" cy="712243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29" name="Полилиния: фигура 77"/>
              <p:cNvSpPr/>
              <p:nvPr/>
            </p:nvSpPr>
            <p:spPr>
              <a:xfrm rot="10800000">
                <a:off x="4007077" y="3948841"/>
                <a:ext cx="2068654" cy="713635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grpSp>
        <p:nvGrpSpPr>
          <p:cNvPr id="57" name="Группа 24"/>
          <p:cNvGrpSpPr/>
          <p:nvPr/>
        </p:nvGrpSpPr>
        <p:grpSpPr>
          <a:xfrm>
            <a:off x="-1354661" y="3669994"/>
            <a:ext cx="14947553" cy="1483026"/>
            <a:chOff x="-113242" y="3203065"/>
            <a:chExt cx="14597086" cy="1512964"/>
          </a:xfrm>
        </p:grpSpPr>
        <p:grpSp>
          <p:nvGrpSpPr>
            <p:cNvPr id="60" name="Группа 74"/>
            <p:cNvGrpSpPr/>
            <p:nvPr/>
          </p:nvGrpSpPr>
          <p:grpSpPr>
            <a:xfrm>
              <a:off x="4041731" y="3203065"/>
              <a:ext cx="10442113" cy="1512964"/>
              <a:chOff x="4106217" y="3203065"/>
              <a:chExt cx="10279847" cy="1512964"/>
            </a:xfrm>
          </p:grpSpPr>
          <p:sp>
            <p:nvSpPr>
              <p:cNvPr id="64" name="Полилиния: фигура 72"/>
              <p:cNvSpPr/>
              <p:nvPr/>
            </p:nvSpPr>
            <p:spPr>
              <a:xfrm>
                <a:off x="6166165" y="3203065"/>
                <a:ext cx="2045033" cy="724655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5" name="Полилиния: фигура 73"/>
              <p:cNvSpPr/>
              <p:nvPr/>
            </p:nvSpPr>
            <p:spPr>
              <a:xfrm rot="10800000">
                <a:off x="8211197" y="3927718"/>
                <a:ext cx="2036858" cy="716156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6" name="Полилиния: фигура 78"/>
              <p:cNvSpPr/>
              <p:nvPr/>
            </p:nvSpPr>
            <p:spPr>
              <a:xfrm rot="10800000">
                <a:off x="4106217" y="3927719"/>
                <a:ext cx="2059947" cy="716155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7" name="Полилиния: фигура 79"/>
              <p:cNvSpPr/>
              <p:nvPr/>
            </p:nvSpPr>
            <p:spPr>
              <a:xfrm>
                <a:off x="10248055" y="3220882"/>
                <a:ext cx="2022308" cy="706838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8" name="Полилиния: фигура 73"/>
              <p:cNvSpPr/>
              <p:nvPr/>
            </p:nvSpPr>
            <p:spPr>
              <a:xfrm rot="10800000">
                <a:off x="12270364" y="3927720"/>
                <a:ext cx="2115700" cy="788309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61" name="Группа 75"/>
            <p:cNvGrpSpPr/>
            <p:nvPr/>
          </p:nvGrpSpPr>
          <p:grpSpPr>
            <a:xfrm>
              <a:off x="-113242" y="3220881"/>
              <a:ext cx="4154972" cy="1425877"/>
              <a:chOff x="4007077" y="3236599"/>
              <a:chExt cx="4140489" cy="1425877"/>
            </a:xfrm>
          </p:grpSpPr>
          <p:sp>
            <p:nvSpPr>
              <p:cNvPr id="62" name="Полилиния: фигура 76"/>
              <p:cNvSpPr/>
              <p:nvPr/>
            </p:nvSpPr>
            <p:spPr>
              <a:xfrm>
                <a:off x="6075731" y="3236599"/>
                <a:ext cx="2071835" cy="712243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3" name="Полилиния: фигура 77"/>
              <p:cNvSpPr/>
              <p:nvPr/>
            </p:nvSpPr>
            <p:spPr>
              <a:xfrm rot="10800000">
                <a:off x="4007077" y="3948841"/>
                <a:ext cx="2068654" cy="713635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71" name="TextBox 70"/>
              <p:cNvSpPr txBox="1"/>
              <p:nvPr/>
            </p:nvSpPr>
            <p:spPr>
              <a:xfrm>
                <a:off x="7806516" y="5407172"/>
                <a:ext cx="4257675" cy="1142300"/>
              </a:xfrm>
              <a:prstGeom prst="rect">
                <a:avLst/>
              </a:prstGeom>
              <a:noFill/>
            </p:spPr>
            <p:txBody>
              <a:bodyPr rtlCol="0"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b="0" i="1" lang="en-US" smtClean="0" sz="4000">
                          <a:latin typeface="Cambria Math"/>
                        </a:rPr>
                        <m:t>𝑦</m:t>
                      </m:r>
                      <m:r>
                        <a:rPr b="0" i="1" lang="en-US" smtClean="0" sz="400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b="0" i="0" lang="en-US" smtClean="0" sz="4000">
                          <a:latin typeface="Cambria Math"/>
                        </a:rPr>
                        <m:t>cos</m:t>
                      </m:r>
                      <m:r>
                        <a:rPr b="0" i="1" lang="en-US" smtClean="0" sz="4000">
                          <a:latin typeface="Cambria Math"/>
                        </a:rPr>
                        <m:t>(</m:t>
                      </m:r>
                      <m:r>
                        <a:rPr b="0" i="1" lang="en-US" smtClean="0" sz="4000">
                          <a:latin typeface="Cambria Math"/>
                        </a:rPr>
                        <m:t>𝑥</m:t>
                      </m:r>
                      <m:r>
                        <a:rPr b="0" i="1" lang="en-US" smtClean="0" sz="4000">
                          <a:latin typeface="Cambria Math"/>
                        </a:rPr>
                        <m:t>− </m:t>
                      </m:r>
                      <m:f>
                        <m:fPr>
                          <m:ctrlPr>
                            <a:rPr b="0" i="1" lang="en-US" smtClean="0" sz="4000">
                              <a:latin typeface="Cambria Math"/>
                            </a:rPr>
                          </m:ctrlPr>
                        </m:fPr>
                        <m:num>
                          <m:r>
                            <a:rPr b="0" i="1" lang="en-US" smtClean="0" sz="400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b="0" i="1" lang="en-US" smtClean="0" sz="400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b="0" i="1" lang="en-US" smtClean="0" sz="400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dirty="0" lang="ru-RU" sz="4000"/>
              </a:p>
            </p:txBody>
          </p:sp>
        </mc:Choice>
        <mc:Fallback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6516" y="5407172"/>
                <a:ext cx="4257675" cy="114230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0865929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000" spd="slow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6311E-6 1.63813E-6 L -0.04595 0.0004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4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6764E-6 -2.12864E-6 L 0.04218 0.0004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9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960" name="Picture 6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7" y="1752114"/>
            <a:ext cx="12215891" cy="509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Заголовок 1"/>
          <p:cNvSpPr>
            <a:spLocks noGrp="1"/>
          </p:cNvSpPr>
          <p:nvPr>
            <p:ph type="title"/>
          </p:nvPr>
        </p:nvSpPr>
        <p:spPr>
          <a:xfrm>
            <a:off x="671201" y="652014"/>
            <a:ext cx="10058400" cy="1123758"/>
          </a:xfrm>
        </p:spPr>
        <p:txBody>
          <a:bodyPr>
            <a:normAutofit fontScale="90000"/>
          </a:bodyPr>
          <a:lstStyle/>
          <a:p>
            <a:r>
              <a:rPr lang="en-US" sz="4000" cap="none" dirty="0" smtClean="0"/>
              <a:t>y = m</a:t>
            </a:r>
            <a:r>
              <a:rPr lang="en-US" sz="4000" i="1" cap="none" dirty="0" smtClean="0"/>
              <a:t>f</a:t>
            </a:r>
            <a:r>
              <a:rPr lang="en-US" sz="4000" cap="none" dirty="0" smtClean="0"/>
              <a:t>(x)</a:t>
            </a:r>
            <a:r>
              <a:rPr lang="ru-RU" sz="4000" cap="none" dirty="0" smtClean="0"/>
              <a:t>, </a:t>
            </a:r>
            <a:r>
              <a:rPr lang="ru-RU" sz="4000" cap="none" dirty="0"/>
              <a:t>где  </a:t>
            </a:r>
            <a:r>
              <a:rPr lang="en-US" sz="4000" cap="none" dirty="0" smtClean="0"/>
              <a:t>m&gt;1    </a:t>
            </a:r>
            <a:r>
              <a:rPr lang="en-US" sz="4000" cap="none" dirty="0"/>
              <a:t/>
            </a:r>
            <a:br>
              <a:rPr lang="en-US" sz="4000" cap="none" dirty="0"/>
            </a:br>
            <a:r>
              <a:rPr lang="ru-RU" sz="4000" cap="none" dirty="0" smtClean="0"/>
              <a:t>Растяжение вдоль </a:t>
            </a:r>
            <a:r>
              <a:rPr lang="ru-RU" sz="4000" cap="none" dirty="0"/>
              <a:t>оси </a:t>
            </a:r>
            <a:r>
              <a:rPr lang="ru-RU" sz="4000" cap="none" dirty="0" smtClean="0"/>
              <a:t>у в </a:t>
            </a:r>
            <a:r>
              <a:rPr lang="en-US" sz="4000" cap="none" dirty="0" smtClean="0"/>
              <a:t>m</a:t>
            </a:r>
            <a:r>
              <a:rPr lang="ru-RU" sz="4000" cap="none" dirty="0" smtClean="0"/>
              <a:t> раз</a:t>
            </a:r>
            <a:endParaRPr lang="ru-RU" sz="4000" cap="none" dirty="0"/>
          </a:p>
        </p:txBody>
      </p:sp>
      <p:sp>
        <p:nvSpPr>
          <p:cNvPr id="55" name="TextBox 54"/>
          <p:cNvSpPr txBox="1"/>
          <p:nvPr/>
        </p:nvSpPr>
        <p:spPr>
          <a:xfrm>
            <a:off x="6128264" y="1996938"/>
            <a:ext cx="382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709565" y="6367889"/>
            <a:ext cx="41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-3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24"/>
          <p:cNvGrpSpPr/>
          <p:nvPr/>
        </p:nvGrpSpPr>
        <p:grpSpPr>
          <a:xfrm>
            <a:off x="-259307" y="3660082"/>
            <a:ext cx="12677843" cy="1451906"/>
            <a:chOff x="-113242" y="3187870"/>
            <a:chExt cx="12447989" cy="1484919"/>
          </a:xfrm>
        </p:grpSpPr>
        <p:grpSp>
          <p:nvGrpSpPr>
            <p:cNvPr id="3" name="Группа 74"/>
            <p:cNvGrpSpPr/>
            <p:nvPr/>
          </p:nvGrpSpPr>
          <p:grpSpPr>
            <a:xfrm>
              <a:off x="4041733" y="3203065"/>
              <a:ext cx="8293014" cy="1469724"/>
              <a:chOff x="4106219" y="3203065"/>
              <a:chExt cx="8164144" cy="1469724"/>
            </a:xfrm>
          </p:grpSpPr>
          <p:sp>
            <p:nvSpPr>
              <p:cNvPr id="30" name="Полилиния: фигура 72"/>
              <p:cNvSpPr/>
              <p:nvPr/>
            </p:nvSpPr>
            <p:spPr>
              <a:xfrm>
                <a:off x="6166165" y="3203065"/>
                <a:ext cx="2045033" cy="724655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1" name="Полилиния: фигура 73"/>
              <p:cNvSpPr/>
              <p:nvPr/>
            </p:nvSpPr>
            <p:spPr>
              <a:xfrm rot="10800000">
                <a:off x="8175036" y="3902149"/>
                <a:ext cx="2087085" cy="770640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2" name="Полилиния: фигура 78"/>
              <p:cNvSpPr/>
              <p:nvPr/>
            </p:nvSpPr>
            <p:spPr>
              <a:xfrm rot="10800000">
                <a:off x="4106219" y="3902149"/>
                <a:ext cx="2092430" cy="741726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3" name="Полилиния: фигура 79"/>
              <p:cNvSpPr/>
              <p:nvPr/>
            </p:nvSpPr>
            <p:spPr>
              <a:xfrm>
                <a:off x="10248056" y="3220883"/>
                <a:ext cx="2022307" cy="693293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25" name="Группа 75"/>
            <p:cNvGrpSpPr/>
            <p:nvPr/>
          </p:nvGrpSpPr>
          <p:grpSpPr>
            <a:xfrm>
              <a:off x="-113242" y="3187870"/>
              <a:ext cx="4176793" cy="1458889"/>
              <a:chOff x="4007077" y="3203588"/>
              <a:chExt cx="4162234" cy="1458889"/>
            </a:xfrm>
          </p:grpSpPr>
          <p:sp>
            <p:nvSpPr>
              <p:cNvPr id="28" name="Полилиния: фигура 76"/>
              <p:cNvSpPr/>
              <p:nvPr/>
            </p:nvSpPr>
            <p:spPr>
              <a:xfrm>
                <a:off x="6075731" y="3203588"/>
                <a:ext cx="2093580" cy="733078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29" name="Полилиния: фигура 77"/>
              <p:cNvSpPr/>
              <p:nvPr/>
            </p:nvSpPr>
            <p:spPr>
              <a:xfrm rot="10800000">
                <a:off x="4007077" y="3910635"/>
                <a:ext cx="2098401" cy="751842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grpSp>
        <p:nvGrpSpPr>
          <p:cNvPr id="44" name="Группа 24"/>
          <p:cNvGrpSpPr/>
          <p:nvPr/>
        </p:nvGrpSpPr>
        <p:grpSpPr>
          <a:xfrm>
            <a:off x="-287529" y="2280760"/>
            <a:ext cx="12706065" cy="4182057"/>
            <a:chOff x="-113243" y="1731279"/>
            <a:chExt cx="12447990" cy="4374800"/>
          </a:xfrm>
        </p:grpSpPr>
        <p:grpSp>
          <p:nvGrpSpPr>
            <p:cNvPr id="45" name="Группа 74"/>
            <p:cNvGrpSpPr/>
            <p:nvPr/>
          </p:nvGrpSpPr>
          <p:grpSpPr>
            <a:xfrm>
              <a:off x="4041732" y="1731279"/>
              <a:ext cx="8293015" cy="4374800"/>
              <a:chOff x="4106218" y="1731279"/>
              <a:chExt cx="8164145" cy="4374800"/>
            </a:xfrm>
          </p:grpSpPr>
          <p:sp>
            <p:nvSpPr>
              <p:cNvPr id="50" name="Полилиния: фигура 72"/>
              <p:cNvSpPr/>
              <p:nvPr/>
            </p:nvSpPr>
            <p:spPr>
              <a:xfrm>
                <a:off x="6190906" y="1731279"/>
                <a:ext cx="2020292" cy="2182898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1" name="Полилиния: фигура 73"/>
              <p:cNvSpPr/>
              <p:nvPr/>
            </p:nvSpPr>
            <p:spPr>
              <a:xfrm rot="10800000">
                <a:off x="8211195" y="3920947"/>
                <a:ext cx="2050921" cy="2185131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2" name="Полилиния: фигура 78"/>
              <p:cNvSpPr/>
              <p:nvPr/>
            </p:nvSpPr>
            <p:spPr>
              <a:xfrm rot="10800000">
                <a:off x="4106218" y="3902149"/>
                <a:ext cx="2092430" cy="2203930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3" name="Полилиния: фигура 79"/>
              <p:cNvSpPr/>
              <p:nvPr/>
            </p:nvSpPr>
            <p:spPr>
              <a:xfrm>
                <a:off x="10248056" y="1731279"/>
                <a:ext cx="2022307" cy="2182898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46" name="Группа 75"/>
            <p:cNvGrpSpPr/>
            <p:nvPr/>
          </p:nvGrpSpPr>
          <p:grpSpPr>
            <a:xfrm>
              <a:off x="-113243" y="1731280"/>
              <a:ext cx="4154974" cy="4374799"/>
              <a:chOff x="4007076" y="1746998"/>
              <a:chExt cx="4140491" cy="4374799"/>
            </a:xfrm>
          </p:grpSpPr>
          <p:sp>
            <p:nvSpPr>
              <p:cNvPr id="47" name="Полилиния: фигура 76"/>
              <p:cNvSpPr/>
              <p:nvPr/>
            </p:nvSpPr>
            <p:spPr>
              <a:xfrm>
                <a:off x="6105478" y="1746998"/>
                <a:ext cx="2042089" cy="2155557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8" name="Полилиния: фигура 77"/>
              <p:cNvSpPr/>
              <p:nvPr/>
            </p:nvSpPr>
            <p:spPr>
              <a:xfrm rot="10800000">
                <a:off x="4007076" y="3910634"/>
                <a:ext cx="2098401" cy="2211163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sp>
        <p:nvSpPr>
          <p:cNvPr id="57" name="Овал 56"/>
          <p:cNvSpPr/>
          <p:nvPr/>
        </p:nvSpPr>
        <p:spPr>
          <a:xfrm>
            <a:off x="1761017" y="4255175"/>
            <a:ext cx="187793" cy="18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8" name="Овал 57"/>
          <p:cNvSpPr/>
          <p:nvPr/>
        </p:nvSpPr>
        <p:spPr>
          <a:xfrm>
            <a:off x="3859690" y="4247451"/>
            <a:ext cx="187793" cy="18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Овал 59"/>
          <p:cNvSpPr/>
          <p:nvPr/>
        </p:nvSpPr>
        <p:spPr>
          <a:xfrm>
            <a:off x="8115916" y="4273022"/>
            <a:ext cx="187793" cy="18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1" name="Овал 60"/>
          <p:cNvSpPr/>
          <p:nvPr/>
        </p:nvSpPr>
        <p:spPr>
          <a:xfrm>
            <a:off x="10247029" y="4279131"/>
            <a:ext cx="187793" cy="18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0" y="2028639"/>
                <a:ext cx="287875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/>
                        </a:rPr>
                        <m:t>𝑦</m:t>
                      </m:r>
                      <m:r>
                        <a:rPr lang="en-US" sz="4000" b="0" i="1" smtClean="0">
                          <a:latin typeface="Cambria Math"/>
                        </a:rPr>
                        <m:t>=3</m:t>
                      </m:r>
                      <m:r>
                        <m:rPr>
                          <m:sty m:val="p"/>
                        </m:rPr>
                        <a:rPr lang="en-US" sz="4000" b="0" i="0" smtClean="0">
                          <a:latin typeface="Cambria Math"/>
                        </a:rPr>
                        <m:t>sin</m:t>
                      </m:r>
                      <m:r>
                        <a:rPr lang="en-US" sz="4000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28639"/>
                <a:ext cx="2878755" cy="707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Овал 58"/>
          <p:cNvSpPr/>
          <p:nvPr/>
        </p:nvSpPr>
        <p:spPr>
          <a:xfrm>
            <a:off x="6005012" y="4261131"/>
            <a:ext cx="187793" cy="18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Управляющая кнопка: далее 36">
            <a:hlinkClick r:id="" action="ppaction://hlinkshowjump?jump=nextslide" highlightClick="1"/>
          </p:cNvPr>
          <p:cNvSpPr/>
          <p:nvPr/>
        </p:nvSpPr>
        <p:spPr>
          <a:xfrm>
            <a:off x="11276720" y="1331184"/>
            <a:ext cx="411185" cy="411185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Управляющая кнопка: домой 38">
            <a:hlinkClick r:id="rId5" action="ppaction://hlinksldjump" highlightClick="1"/>
          </p:cNvPr>
          <p:cNvSpPr/>
          <p:nvPr/>
        </p:nvSpPr>
        <p:spPr>
          <a:xfrm>
            <a:off x="10801808" y="1331184"/>
            <a:ext cx="415536" cy="415536"/>
          </a:xfrm>
          <a:prstGeom prst="actionButtonHom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60" grpId="0" animBg="1"/>
      <p:bldP spid="61" grpId="0" animBg="1"/>
      <p:bldP spid="5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6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7" y="1752114"/>
            <a:ext cx="12215891" cy="509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38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637953" y="522514"/>
                <a:ext cx="11410864" cy="1286695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3200" cap="none" dirty="0" smtClean="0"/>
                  <a:t>y = </a:t>
                </a:r>
                <a:r>
                  <a:rPr lang="en-US" sz="3200" cap="none" dirty="0"/>
                  <a:t>m</a:t>
                </a:r>
                <a:r>
                  <a:rPr lang="en-US" sz="3200" i="1" cap="none" dirty="0"/>
                  <a:t>f</a:t>
                </a:r>
                <a:r>
                  <a:rPr lang="en-US" sz="3200" cap="none" dirty="0"/>
                  <a:t>(x)</a:t>
                </a:r>
                <a:r>
                  <a:rPr lang="ru-RU" sz="3200" cap="none" dirty="0"/>
                  <a:t>, где  </a:t>
                </a:r>
                <a:r>
                  <a:rPr lang="en-US" sz="3200" cap="none" dirty="0"/>
                  <a:t>0&lt;m&lt;1 </a:t>
                </a:r>
                <a:r>
                  <a:rPr lang="en-US" sz="3200" cap="none" dirty="0" smtClean="0"/>
                  <a:t> </a:t>
                </a:r>
                <a:br>
                  <a:rPr lang="en-US" sz="3200" cap="none" dirty="0" smtClean="0"/>
                </a:br>
                <a:r>
                  <a:rPr lang="ru-RU" sz="3200" cap="none" dirty="0" smtClean="0"/>
                  <a:t>Сжатие </a:t>
                </a:r>
                <a:r>
                  <a:rPr lang="ru-RU" sz="3200" cap="none" dirty="0"/>
                  <a:t>к оси х с </a:t>
                </a:r>
                <a:r>
                  <a:rPr lang="ru-RU" sz="3200" cap="none" dirty="0" smtClean="0"/>
                  <a:t>коэффициентом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cap="none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0" cap="none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3200" b="0" i="0" cap="none" smtClean="0">
                            <a:latin typeface="Cambria Math"/>
                          </a:rPr>
                          <m:t>m</m:t>
                        </m:r>
                      </m:den>
                    </m:f>
                  </m:oMath>
                </a14:m>
                <a:endParaRPr lang="ru-RU" sz="3200" cap="none" dirty="0"/>
              </a:p>
            </p:txBody>
          </p:sp>
        </mc:Choice>
        <mc:Fallback>
          <p:sp>
            <p:nvSpPr>
              <p:cNvPr id="38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37953" y="522514"/>
                <a:ext cx="11410864" cy="1286695"/>
              </a:xfrm>
              <a:blipFill rotWithShape="1">
                <a:blip r:embed="rId4"/>
                <a:stretch>
                  <a:fillRect l="-1389" b="-1042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Группа 24"/>
          <p:cNvGrpSpPr/>
          <p:nvPr/>
        </p:nvGrpSpPr>
        <p:grpSpPr>
          <a:xfrm>
            <a:off x="-1341912" y="3660052"/>
            <a:ext cx="14947553" cy="1480280"/>
            <a:chOff x="-113242" y="3187870"/>
            <a:chExt cx="14597086" cy="1528160"/>
          </a:xfrm>
        </p:grpSpPr>
        <p:grpSp>
          <p:nvGrpSpPr>
            <p:cNvPr id="3" name="Группа 74"/>
            <p:cNvGrpSpPr/>
            <p:nvPr/>
          </p:nvGrpSpPr>
          <p:grpSpPr>
            <a:xfrm>
              <a:off x="4041733" y="3203065"/>
              <a:ext cx="10442111" cy="1512965"/>
              <a:chOff x="4106219" y="3203065"/>
              <a:chExt cx="10279845" cy="1512965"/>
            </a:xfrm>
          </p:grpSpPr>
          <p:sp>
            <p:nvSpPr>
              <p:cNvPr id="30" name="Полилиния: фигура 72"/>
              <p:cNvSpPr/>
              <p:nvPr/>
            </p:nvSpPr>
            <p:spPr>
              <a:xfrm>
                <a:off x="6166165" y="3203065"/>
                <a:ext cx="2045033" cy="724655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1" name="Полилиния: фигура 73"/>
              <p:cNvSpPr/>
              <p:nvPr/>
            </p:nvSpPr>
            <p:spPr>
              <a:xfrm rot="10800000">
                <a:off x="8175036" y="3902149"/>
                <a:ext cx="2087085" cy="770640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2" name="Полилиния: фигура 78"/>
              <p:cNvSpPr/>
              <p:nvPr/>
            </p:nvSpPr>
            <p:spPr>
              <a:xfrm rot="10800000">
                <a:off x="4106219" y="3902149"/>
                <a:ext cx="2092430" cy="741726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3" name="Полилиния: фигура 79"/>
              <p:cNvSpPr/>
              <p:nvPr/>
            </p:nvSpPr>
            <p:spPr>
              <a:xfrm>
                <a:off x="10248056" y="3220883"/>
                <a:ext cx="2022307" cy="693293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2" name="Полилиния: фигура 73"/>
              <p:cNvSpPr/>
              <p:nvPr/>
            </p:nvSpPr>
            <p:spPr>
              <a:xfrm rot="10800000">
                <a:off x="12298979" y="3945390"/>
                <a:ext cx="2087085" cy="770640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25" name="Группа 75"/>
            <p:cNvGrpSpPr/>
            <p:nvPr/>
          </p:nvGrpSpPr>
          <p:grpSpPr>
            <a:xfrm>
              <a:off x="-113242" y="3187870"/>
              <a:ext cx="4176793" cy="1458889"/>
              <a:chOff x="4007077" y="3203588"/>
              <a:chExt cx="4162234" cy="1458889"/>
            </a:xfrm>
          </p:grpSpPr>
          <p:sp>
            <p:nvSpPr>
              <p:cNvPr id="28" name="Полилиния: фигура 76"/>
              <p:cNvSpPr/>
              <p:nvPr/>
            </p:nvSpPr>
            <p:spPr>
              <a:xfrm>
                <a:off x="6075731" y="3203588"/>
                <a:ext cx="2093580" cy="733078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29" name="Полилиния: фигура 77"/>
              <p:cNvSpPr/>
              <p:nvPr/>
            </p:nvSpPr>
            <p:spPr>
              <a:xfrm rot="10800000">
                <a:off x="4007077" y="3910635"/>
                <a:ext cx="2098401" cy="751842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grpSp>
        <p:nvGrpSpPr>
          <p:cNvPr id="44" name="Группа 24"/>
          <p:cNvGrpSpPr/>
          <p:nvPr/>
        </p:nvGrpSpPr>
        <p:grpSpPr>
          <a:xfrm>
            <a:off x="-1341912" y="3995545"/>
            <a:ext cx="14947553" cy="749671"/>
            <a:chOff x="-113245" y="3491723"/>
            <a:chExt cx="14560187" cy="749671"/>
          </a:xfrm>
        </p:grpSpPr>
        <p:grpSp>
          <p:nvGrpSpPr>
            <p:cNvPr id="45" name="Группа 74"/>
            <p:cNvGrpSpPr/>
            <p:nvPr/>
          </p:nvGrpSpPr>
          <p:grpSpPr>
            <a:xfrm>
              <a:off x="4041731" y="3492878"/>
              <a:ext cx="10405211" cy="748516"/>
              <a:chOff x="4106217" y="3492878"/>
              <a:chExt cx="10243518" cy="748516"/>
            </a:xfrm>
          </p:grpSpPr>
          <p:sp>
            <p:nvSpPr>
              <p:cNvPr id="50" name="Полилиния: фигура 72"/>
              <p:cNvSpPr/>
              <p:nvPr/>
            </p:nvSpPr>
            <p:spPr>
              <a:xfrm>
                <a:off x="6164555" y="3492878"/>
                <a:ext cx="2046643" cy="379715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1" name="Полилиния: фигура 73"/>
              <p:cNvSpPr/>
              <p:nvPr/>
            </p:nvSpPr>
            <p:spPr>
              <a:xfrm rot="10800000">
                <a:off x="8175034" y="3869207"/>
                <a:ext cx="2087081" cy="372187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2" name="Полилиния: фигура 78"/>
              <p:cNvSpPr/>
              <p:nvPr/>
            </p:nvSpPr>
            <p:spPr>
              <a:xfrm rot="10800000">
                <a:off x="4106217" y="3848201"/>
                <a:ext cx="2084621" cy="362560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3" name="Полилиния: фигура 79"/>
              <p:cNvSpPr/>
              <p:nvPr/>
            </p:nvSpPr>
            <p:spPr>
              <a:xfrm>
                <a:off x="10248054" y="3517331"/>
                <a:ext cx="2022309" cy="346974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9" name="Полилиния: фигура 73"/>
              <p:cNvSpPr/>
              <p:nvPr/>
            </p:nvSpPr>
            <p:spPr>
              <a:xfrm rot="10800000">
                <a:off x="12262654" y="3861673"/>
                <a:ext cx="2087081" cy="372187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46" name="Группа 75"/>
            <p:cNvGrpSpPr/>
            <p:nvPr/>
          </p:nvGrpSpPr>
          <p:grpSpPr>
            <a:xfrm>
              <a:off x="-113245" y="3491723"/>
              <a:ext cx="4176796" cy="719039"/>
              <a:chOff x="4007074" y="3507441"/>
              <a:chExt cx="4162237" cy="719039"/>
            </a:xfrm>
          </p:grpSpPr>
          <p:sp>
            <p:nvSpPr>
              <p:cNvPr id="47" name="Полилиния: фигура 76"/>
              <p:cNvSpPr/>
              <p:nvPr/>
            </p:nvSpPr>
            <p:spPr>
              <a:xfrm>
                <a:off x="6031669" y="3507441"/>
                <a:ext cx="2137642" cy="363941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8" name="Полилиния: фигура 77"/>
              <p:cNvSpPr/>
              <p:nvPr/>
            </p:nvSpPr>
            <p:spPr>
              <a:xfrm rot="10800000">
                <a:off x="4007074" y="3857147"/>
                <a:ext cx="2085410" cy="369333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9" name="TextBox 58"/>
              <p:cNvSpPr txBox="1"/>
              <p:nvPr/>
            </p:nvSpPr>
            <p:spPr>
              <a:xfrm>
                <a:off x="0" y="2062381"/>
                <a:ext cx="381708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/>
                        </a:rPr>
                        <m:t>𝑦</m:t>
                      </m:r>
                      <m:r>
                        <a:rPr lang="en-US" sz="4000" b="0" i="1" smtClean="0">
                          <a:latin typeface="Cambria Math"/>
                        </a:rPr>
                        <m:t>=0,5</m:t>
                      </m:r>
                      <m:r>
                        <m:rPr>
                          <m:sty m:val="p"/>
                        </m:rPr>
                        <a:rPr lang="en-US" sz="4000" b="0" i="0" smtClean="0">
                          <a:latin typeface="Cambria Math"/>
                        </a:rPr>
                        <m:t>cos</m:t>
                      </m:r>
                      <m:r>
                        <a:rPr lang="en-US" sz="4000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62381"/>
                <a:ext cx="3817088" cy="70788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Управляющая кнопка: далее 38">
            <a:hlinkClick r:id="" action="ppaction://hlinkshowjump?jump=nextslide" highlightClick="1"/>
          </p:cNvPr>
          <p:cNvSpPr/>
          <p:nvPr/>
        </p:nvSpPr>
        <p:spPr>
          <a:xfrm>
            <a:off x="11276720" y="1331184"/>
            <a:ext cx="411185" cy="411185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Управляющая кнопка: домой 39">
            <a:hlinkClick r:id="rId6" action="ppaction://hlinksldjump" highlightClick="1"/>
          </p:cNvPr>
          <p:cNvSpPr/>
          <p:nvPr/>
        </p:nvSpPr>
        <p:spPr>
          <a:xfrm>
            <a:off x="10801808" y="1331184"/>
            <a:ext cx="415536" cy="415536"/>
          </a:xfrm>
          <a:prstGeom prst="actionButtonHom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16719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6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1" y="1760219"/>
            <a:ext cx="12215891" cy="509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Заголовок 1"/>
          <p:cNvSpPr>
            <a:spLocks noGrp="1"/>
          </p:cNvSpPr>
          <p:nvPr>
            <p:ph type="title"/>
          </p:nvPr>
        </p:nvSpPr>
        <p:spPr>
          <a:xfrm>
            <a:off x="671200" y="652014"/>
            <a:ext cx="10645711" cy="1123758"/>
          </a:xfrm>
        </p:spPr>
        <p:txBody>
          <a:bodyPr>
            <a:normAutofit/>
          </a:bodyPr>
          <a:lstStyle/>
          <a:p>
            <a:r>
              <a:rPr lang="en-US" sz="3200" cap="none" dirty="0"/>
              <a:t>y = m</a:t>
            </a:r>
            <a:r>
              <a:rPr lang="en-US" sz="3200" i="1" cap="none" dirty="0"/>
              <a:t>f</a:t>
            </a:r>
            <a:r>
              <a:rPr lang="en-US" sz="3200" cap="none" dirty="0"/>
              <a:t>(x)</a:t>
            </a:r>
            <a:r>
              <a:rPr lang="ru-RU" sz="3200" cap="none" dirty="0"/>
              <a:t>, где  </a:t>
            </a:r>
            <a:r>
              <a:rPr lang="en-US" sz="3200" cap="none" dirty="0"/>
              <a:t>m</a:t>
            </a:r>
            <a:r>
              <a:rPr lang="ru-RU" sz="3200" cap="none" dirty="0" smtClean="0"/>
              <a:t>=</a:t>
            </a:r>
            <a:r>
              <a:rPr lang="en-US" sz="3200" cap="none" dirty="0" smtClean="0"/>
              <a:t> </a:t>
            </a:r>
            <a:r>
              <a:rPr lang="ru-RU" sz="3200" cap="none" dirty="0" smtClean="0"/>
              <a:t>-</a:t>
            </a:r>
            <a:r>
              <a:rPr lang="en-US" sz="3200" cap="none" dirty="0"/>
              <a:t>1    </a:t>
            </a:r>
            <a:br>
              <a:rPr lang="en-US" sz="3200" cap="none" dirty="0"/>
            </a:br>
            <a:r>
              <a:rPr lang="ru-RU" sz="3200" cap="none" dirty="0"/>
              <a:t>Преобразование симметрии относительно оси х</a:t>
            </a:r>
          </a:p>
        </p:txBody>
      </p:sp>
      <p:grpSp>
        <p:nvGrpSpPr>
          <p:cNvPr id="2" name="Группа 24"/>
          <p:cNvGrpSpPr/>
          <p:nvPr/>
        </p:nvGrpSpPr>
        <p:grpSpPr>
          <a:xfrm>
            <a:off x="-1294718" y="3659880"/>
            <a:ext cx="14915645" cy="1480280"/>
            <a:chOff x="-113242" y="3203065"/>
            <a:chExt cx="14597086" cy="1512965"/>
          </a:xfrm>
        </p:grpSpPr>
        <p:grpSp>
          <p:nvGrpSpPr>
            <p:cNvPr id="3" name="Группа 74"/>
            <p:cNvGrpSpPr/>
            <p:nvPr/>
          </p:nvGrpSpPr>
          <p:grpSpPr>
            <a:xfrm>
              <a:off x="4041733" y="3203065"/>
              <a:ext cx="10442111" cy="1512965"/>
              <a:chOff x="4106219" y="3203065"/>
              <a:chExt cx="10279845" cy="1512965"/>
            </a:xfrm>
          </p:grpSpPr>
          <p:sp>
            <p:nvSpPr>
              <p:cNvPr id="30" name="Полилиния: фигура 72"/>
              <p:cNvSpPr/>
              <p:nvPr/>
            </p:nvSpPr>
            <p:spPr>
              <a:xfrm>
                <a:off x="6166165" y="3203065"/>
                <a:ext cx="2045033" cy="724655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1" name="Полилиния: фигура 73"/>
              <p:cNvSpPr/>
              <p:nvPr/>
            </p:nvSpPr>
            <p:spPr>
              <a:xfrm rot="10800000">
                <a:off x="8175036" y="3902149"/>
                <a:ext cx="2087085" cy="770640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2" name="Полилиния: фигура 78"/>
              <p:cNvSpPr/>
              <p:nvPr/>
            </p:nvSpPr>
            <p:spPr>
              <a:xfrm rot="10800000">
                <a:off x="4106219" y="3902149"/>
                <a:ext cx="2092430" cy="741726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3" name="Полилиния: фигура 79"/>
              <p:cNvSpPr/>
              <p:nvPr/>
            </p:nvSpPr>
            <p:spPr>
              <a:xfrm>
                <a:off x="10248056" y="3220883"/>
                <a:ext cx="2022307" cy="693293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2" name="Полилиния: фигура 73"/>
              <p:cNvSpPr/>
              <p:nvPr/>
            </p:nvSpPr>
            <p:spPr>
              <a:xfrm rot="10800000">
                <a:off x="12298979" y="3945390"/>
                <a:ext cx="2087085" cy="770640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25" name="Группа 75"/>
            <p:cNvGrpSpPr/>
            <p:nvPr/>
          </p:nvGrpSpPr>
          <p:grpSpPr>
            <a:xfrm>
              <a:off x="-113242" y="3203065"/>
              <a:ext cx="4154974" cy="1443694"/>
              <a:chOff x="4007077" y="3218783"/>
              <a:chExt cx="4140491" cy="1443694"/>
            </a:xfrm>
          </p:grpSpPr>
          <p:sp>
            <p:nvSpPr>
              <p:cNvPr id="28" name="Полилиния: фигура 76"/>
              <p:cNvSpPr/>
              <p:nvPr/>
            </p:nvSpPr>
            <p:spPr>
              <a:xfrm>
                <a:off x="6075731" y="3218783"/>
                <a:ext cx="2071837" cy="717883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29" name="Полилиния: фигура 77"/>
              <p:cNvSpPr/>
              <p:nvPr/>
            </p:nvSpPr>
            <p:spPr>
              <a:xfrm rot="10800000">
                <a:off x="4007077" y="3910635"/>
                <a:ext cx="2098401" cy="751842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grpSp>
        <p:nvGrpSpPr>
          <p:cNvPr id="44" name="Группа 24"/>
          <p:cNvGrpSpPr/>
          <p:nvPr/>
        </p:nvGrpSpPr>
        <p:grpSpPr>
          <a:xfrm flipV="1">
            <a:off x="-1281997" y="3670702"/>
            <a:ext cx="14789953" cy="1438391"/>
            <a:chOff x="-26289" y="3492878"/>
            <a:chExt cx="14473231" cy="750404"/>
          </a:xfrm>
        </p:grpSpPr>
        <p:grpSp>
          <p:nvGrpSpPr>
            <p:cNvPr id="45" name="Группа 74"/>
            <p:cNvGrpSpPr/>
            <p:nvPr/>
          </p:nvGrpSpPr>
          <p:grpSpPr>
            <a:xfrm>
              <a:off x="4048694" y="3492878"/>
              <a:ext cx="10398248" cy="746954"/>
              <a:chOff x="4113072" y="3492878"/>
              <a:chExt cx="10236663" cy="746954"/>
            </a:xfrm>
          </p:grpSpPr>
          <p:sp>
            <p:nvSpPr>
              <p:cNvPr id="50" name="Полилиния: фигура 72"/>
              <p:cNvSpPr/>
              <p:nvPr/>
            </p:nvSpPr>
            <p:spPr>
              <a:xfrm>
                <a:off x="6191929" y="3492878"/>
                <a:ext cx="2068230" cy="377146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1" name="Полилиния: фигура 73"/>
              <p:cNvSpPr/>
              <p:nvPr/>
            </p:nvSpPr>
            <p:spPr>
              <a:xfrm rot="10800000">
                <a:off x="8260158" y="3874408"/>
                <a:ext cx="2019019" cy="365424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2" name="Полилиния: фигура 78"/>
              <p:cNvSpPr/>
              <p:nvPr/>
            </p:nvSpPr>
            <p:spPr>
              <a:xfrm rot="10800000">
                <a:off x="4113072" y="3879044"/>
                <a:ext cx="2078848" cy="354816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3" name="Полилиния: фигура 79"/>
              <p:cNvSpPr/>
              <p:nvPr/>
            </p:nvSpPr>
            <p:spPr>
              <a:xfrm>
                <a:off x="10279176" y="3510467"/>
                <a:ext cx="2076070" cy="363942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9" name="Полилиния: фигура 73"/>
              <p:cNvSpPr/>
              <p:nvPr/>
            </p:nvSpPr>
            <p:spPr>
              <a:xfrm rot="10800000">
                <a:off x="12355247" y="3882500"/>
                <a:ext cx="1994488" cy="351361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46" name="Группа 75"/>
            <p:cNvGrpSpPr/>
            <p:nvPr/>
          </p:nvGrpSpPr>
          <p:grpSpPr>
            <a:xfrm>
              <a:off x="-26289" y="3510467"/>
              <a:ext cx="4074985" cy="732815"/>
              <a:chOff x="4093727" y="3526185"/>
              <a:chExt cx="4060781" cy="732815"/>
            </a:xfrm>
          </p:grpSpPr>
          <p:sp>
            <p:nvSpPr>
              <p:cNvPr id="47" name="Полилиния: фигура 76"/>
              <p:cNvSpPr/>
              <p:nvPr/>
            </p:nvSpPr>
            <p:spPr>
              <a:xfrm>
                <a:off x="6141435" y="3526185"/>
                <a:ext cx="2013073" cy="363941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8" name="Полилиния: фигура 77"/>
              <p:cNvSpPr/>
              <p:nvPr/>
            </p:nvSpPr>
            <p:spPr>
              <a:xfrm rot="10800000">
                <a:off x="4093727" y="3885743"/>
                <a:ext cx="2047708" cy="373257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6" name="TextBox 55"/>
              <p:cNvSpPr txBox="1"/>
              <p:nvPr/>
            </p:nvSpPr>
            <p:spPr>
              <a:xfrm>
                <a:off x="-85730" y="1979083"/>
                <a:ext cx="353000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/>
                        </a:rPr>
                        <m:t>𝑦</m:t>
                      </m:r>
                      <m:r>
                        <a:rPr lang="en-US" sz="4000" b="0" i="1" smtClean="0">
                          <a:latin typeface="Cambria Math"/>
                        </a:rPr>
                        <m:t>=</m:t>
                      </m:r>
                      <m:r>
                        <a:rPr lang="en-US" sz="4000" b="0" i="0" smtClean="0">
                          <a:latin typeface="Cambria Math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4000" b="0" i="0" smtClean="0">
                          <a:latin typeface="Cambria Math"/>
                        </a:rPr>
                        <m:t>cos</m:t>
                      </m:r>
                      <m:r>
                        <a:rPr lang="en-US" sz="4000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5730" y="1979083"/>
                <a:ext cx="3530009" cy="707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Управляющая кнопка: далее 40">
            <a:hlinkClick r:id="" action="ppaction://hlinkshowjump?jump=nextslide" highlightClick="1"/>
          </p:cNvPr>
          <p:cNvSpPr/>
          <p:nvPr/>
        </p:nvSpPr>
        <p:spPr>
          <a:xfrm>
            <a:off x="11276720" y="1331184"/>
            <a:ext cx="411185" cy="411185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Управляющая кнопка: домой 53">
            <a:hlinkClick r:id="rId5" action="ppaction://hlinksldjump" highlightClick="1"/>
          </p:cNvPr>
          <p:cNvSpPr/>
          <p:nvPr/>
        </p:nvSpPr>
        <p:spPr>
          <a:xfrm>
            <a:off x="10801808" y="1331184"/>
            <a:ext cx="415536" cy="415536"/>
          </a:xfrm>
          <a:prstGeom prst="actionButtonHom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85543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6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7" y="1752114"/>
            <a:ext cx="12215891" cy="509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Заголовок 1"/>
          <p:cNvSpPr>
            <a:spLocks noGrp="1"/>
          </p:cNvSpPr>
          <p:nvPr>
            <p:ph type="title"/>
          </p:nvPr>
        </p:nvSpPr>
        <p:spPr>
          <a:xfrm>
            <a:off x="671201" y="652014"/>
            <a:ext cx="10058400" cy="915529"/>
          </a:xfrm>
        </p:spPr>
        <p:txBody>
          <a:bodyPr>
            <a:normAutofit/>
          </a:bodyPr>
          <a:lstStyle/>
          <a:p>
            <a:r>
              <a:rPr lang="en-US" sz="4000" cap="none" dirty="0"/>
              <a:t>y = m</a:t>
            </a:r>
            <a:r>
              <a:rPr lang="en-US" sz="4000" i="1" cap="none" dirty="0"/>
              <a:t>f</a:t>
            </a:r>
            <a:r>
              <a:rPr lang="en-US" sz="4000" cap="none" dirty="0"/>
              <a:t>(x)</a:t>
            </a:r>
            <a:r>
              <a:rPr lang="ru-RU" sz="4000" cap="none" dirty="0"/>
              <a:t>, где  </a:t>
            </a:r>
            <a:r>
              <a:rPr lang="en-US" sz="4000" cap="none" dirty="0"/>
              <a:t>m&lt;0 </a:t>
            </a:r>
            <a:r>
              <a:rPr lang="ru-RU" sz="4000" cap="none" dirty="0"/>
              <a:t>  </a:t>
            </a:r>
          </a:p>
        </p:txBody>
      </p:sp>
      <p:sp>
        <p:nvSpPr>
          <p:cNvPr id="30" name="Полилиния: фигура 72"/>
          <p:cNvSpPr/>
          <p:nvPr/>
        </p:nvSpPr>
        <p:spPr>
          <a:xfrm>
            <a:off x="6142297" y="3642264"/>
            <a:ext cx="2077314" cy="724655"/>
          </a:xfrm>
          <a:custGeom>
            <a:avLst/>
            <a:gdLst>
              <a:gd name="connsiteX0" fmla="*/ 0 w 3546281"/>
              <a:gd name="connsiteY0" fmla="*/ 1144988 h 1144988"/>
              <a:gd name="connsiteX1" fmla="*/ 1765189 w 3546281"/>
              <a:gd name="connsiteY1" fmla="*/ 0 h 1144988"/>
              <a:gd name="connsiteX2" fmla="*/ 3546281 w 3546281"/>
              <a:gd name="connsiteY2" fmla="*/ 1144988 h 1144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6281" h="1144988">
                <a:moveTo>
                  <a:pt x="0" y="1144988"/>
                </a:moveTo>
                <a:cubicBezTo>
                  <a:pt x="587071" y="572494"/>
                  <a:pt x="1174142" y="0"/>
                  <a:pt x="1765189" y="0"/>
                </a:cubicBezTo>
                <a:cubicBezTo>
                  <a:pt x="2356236" y="0"/>
                  <a:pt x="2951258" y="572494"/>
                  <a:pt x="3546281" y="1144988"/>
                </a:cubicBezTo>
              </a:path>
            </a:pathLst>
          </a:custGeom>
          <a:noFill/>
          <a:ln w="5715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олилиния: фигура 72"/>
          <p:cNvSpPr/>
          <p:nvPr/>
        </p:nvSpPr>
        <p:spPr>
          <a:xfrm>
            <a:off x="6142297" y="3312721"/>
            <a:ext cx="2077314" cy="1061185"/>
          </a:xfrm>
          <a:custGeom>
            <a:avLst/>
            <a:gdLst>
              <a:gd name="connsiteX0" fmla="*/ 0 w 3546281"/>
              <a:gd name="connsiteY0" fmla="*/ 1144988 h 1144988"/>
              <a:gd name="connsiteX1" fmla="*/ 1765189 w 3546281"/>
              <a:gd name="connsiteY1" fmla="*/ 0 h 1144988"/>
              <a:gd name="connsiteX2" fmla="*/ 3546281 w 3546281"/>
              <a:gd name="connsiteY2" fmla="*/ 1144988 h 1144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6281" h="1144988">
                <a:moveTo>
                  <a:pt x="0" y="1144988"/>
                </a:moveTo>
                <a:cubicBezTo>
                  <a:pt x="587071" y="572494"/>
                  <a:pt x="1174142" y="0"/>
                  <a:pt x="1765189" y="0"/>
                </a:cubicBezTo>
                <a:cubicBezTo>
                  <a:pt x="2356236" y="0"/>
                  <a:pt x="2951258" y="572494"/>
                  <a:pt x="3546281" y="1144988"/>
                </a:cubicBezTo>
              </a:path>
            </a:pathLst>
          </a:custGeom>
          <a:noFill/>
          <a:ln w="5715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Полилиния: фигура 72"/>
          <p:cNvSpPr/>
          <p:nvPr/>
        </p:nvSpPr>
        <p:spPr>
          <a:xfrm flipV="1">
            <a:off x="6159558" y="4385346"/>
            <a:ext cx="2063659" cy="1014654"/>
          </a:xfrm>
          <a:custGeom>
            <a:avLst/>
            <a:gdLst>
              <a:gd name="connsiteX0" fmla="*/ 0 w 3546281"/>
              <a:gd name="connsiteY0" fmla="*/ 1144988 h 1144988"/>
              <a:gd name="connsiteX1" fmla="*/ 1765189 w 3546281"/>
              <a:gd name="connsiteY1" fmla="*/ 0 h 1144988"/>
              <a:gd name="connsiteX2" fmla="*/ 3546281 w 3546281"/>
              <a:gd name="connsiteY2" fmla="*/ 1144988 h 1144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6281" h="1144988">
                <a:moveTo>
                  <a:pt x="0" y="1144988"/>
                </a:moveTo>
                <a:cubicBezTo>
                  <a:pt x="587071" y="572494"/>
                  <a:pt x="1174142" y="0"/>
                  <a:pt x="1765189" y="0"/>
                </a:cubicBezTo>
                <a:cubicBezTo>
                  <a:pt x="2356236" y="0"/>
                  <a:pt x="2951258" y="572494"/>
                  <a:pt x="3546281" y="1144988"/>
                </a:cubicBezTo>
              </a:path>
            </a:pathLst>
          </a:cu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44" name="Группа 24"/>
          <p:cNvGrpSpPr/>
          <p:nvPr/>
        </p:nvGrpSpPr>
        <p:grpSpPr>
          <a:xfrm flipV="1">
            <a:off x="-238125" y="3312000"/>
            <a:ext cx="12687300" cy="2087999"/>
            <a:chOff x="-113244" y="2271714"/>
            <a:chExt cx="12476360" cy="3283969"/>
          </a:xfrm>
        </p:grpSpPr>
        <p:grpSp>
          <p:nvGrpSpPr>
            <p:cNvPr id="45" name="Группа 74"/>
            <p:cNvGrpSpPr/>
            <p:nvPr/>
          </p:nvGrpSpPr>
          <p:grpSpPr>
            <a:xfrm>
              <a:off x="4063140" y="2271714"/>
              <a:ext cx="8299976" cy="3283967"/>
              <a:chOff x="4127293" y="2271714"/>
              <a:chExt cx="8170998" cy="3283967"/>
            </a:xfrm>
          </p:grpSpPr>
          <p:sp>
            <p:nvSpPr>
              <p:cNvPr id="50" name="Полилиния: фигура 72"/>
              <p:cNvSpPr/>
              <p:nvPr/>
            </p:nvSpPr>
            <p:spPr>
              <a:xfrm>
                <a:off x="6179303" y="2271714"/>
                <a:ext cx="2054973" cy="1650886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1" name="Полилиния: фигура 73"/>
              <p:cNvSpPr/>
              <p:nvPr/>
            </p:nvSpPr>
            <p:spPr>
              <a:xfrm rot="10800000">
                <a:off x="8234277" y="3918677"/>
                <a:ext cx="2050921" cy="1635871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2" name="Полилиния: фигура 78"/>
              <p:cNvSpPr/>
              <p:nvPr/>
            </p:nvSpPr>
            <p:spPr>
              <a:xfrm rot="10800000">
                <a:off x="4127293" y="3968128"/>
                <a:ext cx="2043571" cy="1587553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3" name="Полилиния: фигура 79"/>
              <p:cNvSpPr/>
              <p:nvPr/>
            </p:nvSpPr>
            <p:spPr>
              <a:xfrm>
                <a:off x="10275984" y="2295862"/>
                <a:ext cx="2022307" cy="1641177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46" name="Группа 75"/>
            <p:cNvGrpSpPr/>
            <p:nvPr/>
          </p:nvGrpSpPr>
          <p:grpSpPr>
            <a:xfrm>
              <a:off x="-113244" y="2273000"/>
              <a:ext cx="4164245" cy="3282683"/>
              <a:chOff x="4007075" y="2288718"/>
              <a:chExt cx="4149730" cy="3282683"/>
            </a:xfrm>
          </p:grpSpPr>
          <p:sp>
            <p:nvSpPr>
              <p:cNvPr id="47" name="Полилиния: фигура 76"/>
              <p:cNvSpPr/>
              <p:nvPr/>
            </p:nvSpPr>
            <p:spPr>
              <a:xfrm>
                <a:off x="6101731" y="2288718"/>
                <a:ext cx="2055074" cy="1639437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8" name="Полилиния: фигура 77"/>
              <p:cNvSpPr/>
              <p:nvPr/>
            </p:nvSpPr>
            <p:spPr>
              <a:xfrm rot="10800000">
                <a:off x="4007075" y="3910634"/>
                <a:ext cx="2098401" cy="1660767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-1" y="1979254"/>
                <a:ext cx="416796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/>
                        </a:rPr>
                        <m:t>𝑦</m:t>
                      </m:r>
                      <m:r>
                        <a:rPr lang="en-US" sz="4000" b="0" i="1" smtClean="0">
                          <a:latin typeface="Cambria Math"/>
                        </a:rPr>
                        <m:t>=−1,5</m:t>
                      </m:r>
                      <m:r>
                        <m:rPr>
                          <m:sty m:val="p"/>
                        </m:rPr>
                        <a:rPr lang="en-US" sz="4000" b="0" i="0" smtClean="0">
                          <a:latin typeface="Cambria Math"/>
                        </a:rPr>
                        <m:t>sin</m:t>
                      </m:r>
                      <m:r>
                        <a:rPr lang="en-US" sz="4000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ru-RU" sz="4000" dirty="0">
                  <a:latin typeface="+mj-lt"/>
                </a:endParaRPr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1979254"/>
                <a:ext cx="4167963" cy="707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11276720" y="1331184"/>
            <a:ext cx="411185" cy="411185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омой 23">
            <a:hlinkClick r:id="rId5" action="ppaction://hlinksldjump" highlightClick="1"/>
          </p:cNvPr>
          <p:cNvSpPr/>
          <p:nvPr/>
        </p:nvSpPr>
        <p:spPr>
          <a:xfrm>
            <a:off x="10801808" y="1331184"/>
            <a:ext cx="415536" cy="415536"/>
          </a:xfrm>
          <a:prstGeom prst="actionButtonHom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10338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2" grpId="0" animBg="1"/>
      <p:bldP spid="5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6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7" y="1752114"/>
            <a:ext cx="12215891" cy="509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Полилиния: фигура 72"/>
          <p:cNvSpPr/>
          <p:nvPr/>
        </p:nvSpPr>
        <p:spPr>
          <a:xfrm>
            <a:off x="5045215" y="3657601"/>
            <a:ext cx="2167139" cy="717794"/>
          </a:xfrm>
          <a:custGeom>
            <a:avLst/>
            <a:gdLst>
              <a:gd name="connsiteX0" fmla="*/ 0 w 3546281"/>
              <a:gd name="connsiteY0" fmla="*/ 1144988 h 1144988"/>
              <a:gd name="connsiteX1" fmla="*/ 1765189 w 3546281"/>
              <a:gd name="connsiteY1" fmla="*/ 0 h 1144988"/>
              <a:gd name="connsiteX2" fmla="*/ 3546281 w 3546281"/>
              <a:gd name="connsiteY2" fmla="*/ 1144988 h 1144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6281" h="1144988">
                <a:moveTo>
                  <a:pt x="0" y="1144988"/>
                </a:moveTo>
                <a:cubicBezTo>
                  <a:pt x="587071" y="572494"/>
                  <a:pt x="1174142" y="0"/>
                  <a:pt x="1765189" y="0"/>
                </a:cubicBezTo>
                <a:cubicBezTo>
                  <a:pt x="2356236" y="0"/>
                  <a:pt x="2951258" y="572494"/>
                  <a:pt x="3546281" y="1144988"/>
                </a:cubicBezTo>
              </a:path>
            </a:pathLst>
          </a:custGeom>
          <a:noFill/>
          <a:ln w="5715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Полилиния: фигура 79"/>
          <p:cNvSpPr/>
          <p:nvPr/>
        </p:nvSpPr>
        <p:spPr>
          <a:xfrm>
            <a:off x="5566563" y="3661122"/>
            <a:ext cx="1068013" cy="722694"/>
          </a:xfrm>
          <a:custGeom>
            <a:avLst/>
            <a:gdLst>
              <a:gd name="connsiteX0" fmla="*/ 0 w 3546281"/>
              <a:gd name="connsiteY0" fmla="*/ 1144988 h 1144988"/>
              <a:gd name="connsiteX1" fmla="*/ 1765189 w 3546281"/>
              <a:gd name="connsiteY1" fmla="*/ 0 h 1144988"/>
              <a:gd name="connsiteX2" fmla="*/ 3546281 w 3546281"/>
              <a:gd name="connsiteY2" fmla="*/ 1144988 h 1144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6281" h="1144988">
                <a:moveTo>
                  <a:pt x="0" y="1144988"/>
                </a:moveTo>
                <a:cubicBezTo>
                  <a:pt x="587071" y="572494"/>
                  <a:pt x="1174142" y="0"/>
                  <a:pt x="1765189" y="0"/>
                </a:cubicBezTo>
                <a:cubicBezTo>
                  <a:pt x="2356236" y="0"/>
                  <a:pt x="2951258" y="572494"/>
                  <a:pt x="3546281" y="1144988"/>
                </a:cubicBezTo>
              </a:path>
            </a:pathLst>
          </a:cu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44" name="Группа 24"/>
          <p:cNvGrpSpPr/>
          <p:nvPr/>
        </p:nvGrpSpPr>
        <p:grpSpPr>
          <a:xfrm>
            <a:off x="-757452" y="3651885"/>
            <a:ext cx="13832007" cy="1425291"/>
            <a:chOff x="-6604049" y="3490811"/>
            <a:chExt cx="27676012" cy="759153"/>
          </a:xfrm>
        </p:grpSpPr>
        <p:grpSp>
          <p:nvGrpSpPr>
            <p:cNvPr id="45" name="Группа 74"/>
            <p:cNvGrpSpPr/>
            <p:nvPr/>
          </p:nvGrpSpPr>
          <p:grpSpPr>
            <a:xfrm>
              <a:off x="3930136" y="3503749"/>
              <a:ext cx="14959937" cy="743902"/>
              <a:chOff x="3996356" y="3503749"/>
              <a:chExt cx="14727467" cy="743902"/>
            </a:xfrm>
          </p:grpSpPr>
          <p:sp>
            <p:nvSpPr>
              <p:cNvPr id="50" name="Полилиния: фигура 72"/>
              <p:cNvSpPr/>
              <p:nvPr/>
            </p:nvSpPr>
            <p:spPr>
              <a:xfrm>
                <a:off x="6082755" y="3503749"/>
                <a:ext cx="2094832" cy="363941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1" name="Полилиния: фигура 73"/>
              <p:cNvSpPr/>
              <p:nvPr/>
            </p:nvSpPr>
            <p:spPr>
              <a:xfrm rot="10800000">
                <a:off x="8186501" y="3874838"/>
                <a:ext cx="2075610" cy="366555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2" name="Полилиния: фигура 78"/>
              <p:cNvSpPr/>
              <p:nvPr/>
            </p:nvSpPr>
            <p:spPr>
              <a:xfrm rot="10800000">
                <a:off x="3996356" y="3871542"/>
                <a:ext cx="2104219" cy="376109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3" name="Полилиния: фигура 79"/>
              <p:cNvSpPr/>
              <p:nvPr/>
            </p:nvSpPr>
            <p:spPr>
              <a:xfrm>
                <a:off x="10262113" y="3510556"/>
                <a:ext cx="2059082" cy="368530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9" name="Полилиния: фигура 73"/>
              <p:cNvSpPr/>
              <p:nvPr/>
            </p:nvSpPr>
            <p:spPr>
              <a:xfrm rot="10800000">
                <a:off x="12321195" y="3874838"/>
                <a:ext cx="2171772" cy="366556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0" name="Полилиния: фигура 79"/>
              <p:cNvSpPr/>
              <p:nvPr/>
            </p:nvSpPr>
            <p:spPr>
              <a:xfrm>
                <a:off x="14492967" y="3510242"/>
                <a:ext cx="2059082" cy="368530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1" name="Полилиния: фигура 73"/>
              <p:cNvSpPr/>
              <p:nvPr/>
            </p:nvSpPr>
            <p:spPr>
              <a:xfrm rot="10800000">
                <a:off x="16552052" y="3871543"/>
                <a:ext cx="2171771" cy="366556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46" name="Группа 75"/>
            <p:cNvGrpSpPr/>
            <p:nvPr/>
          </p:nvGrpSpPr>
          <p:grpSpPr>
            <a:xfrm>
              <a:off x="-6604049" y="3490811"/>
              <a:ext cx="27676012" cy="759153"/>
              <a:chOff x="-2461105" y="3506529"/>
              <a:chExt cx="27579542" cy="759153"/>
            </a:xfrm>
          </p:grpSpPr>
          <p:sp>
            <p:nvSpPr>
              <p:cNvPr id="47" name="Полилиния: фигура 76"/>
              <p:cNvSpPr/>
              <p:nvPr/>
            </p:nvSpPr>
            <p:spPr>
              <a:xfrm>
                <a:off x="6003083" y="3522891"/>
                <a:ext cx="2033276" cy="354818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8" name="Полилиния: фигура 77"/>
              <p:cNvSpPr/>
              <p:nvPr/>
            </p:nvSpPr>
            <p:spPr>
              <a:xfrm rot="10800000">
                <a:off x="-323463" y="3890555"/>
                <a:ext cx="2073225" cy="368634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2" name="Полилиния: фигура 76"/>
              <p:cNvSpPr/>
              <p:nvPr/>
            </p:nvSpPr>
            <p:spPr>
              <a:xfrm>
                <a:off x="1753966" y="3519467"/>
                <a:ext cx="2137643" cy="363941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86" name="Полилиния: фигура 77"/>
              <p:cNvSpPr/>
              <p:nvPr/>
            </p:nvSpPr>
            <p:spPr>
              <a:xfrm rot="10800000">
                <a:off x="3922172" y="3892425"/>
                <a:ext cx="2047708" cy="373257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87" name="Полилиния: фигура 76"/>
              <p:cNvSpPr/>
              <p:nvPr/>
            </p:nvSpPr>
            <p:spPr>
              <a:xfrm>
                <a:off x="-2461105" y="3526615"/>
                <a:ext cx="2137642" cy="363941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88" name="Полилиния: фигура 76"/>
              <p:cNvSpPr/>
              <p:nvPr/>
            </p:nvSpPr>
            <p:spPr>
              <a:xfrm>
                <a:off x="22980795" y="3506529"/>
                <a:ext cx="2137642" cy="363941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sp>
        <p:nvSpPr>
          <p:cNvPr id="54" name="Заголовок 1"/>
          <p:cNvSpPr>
            <a:spLocks noGrp="1"/>
          </p:cNvSpPr>
          <p:nvPr>
            <p:ph type="title"/>
          </p:nvPr>
        </p:nvSpPr>
        <p:spPr>
          <a:xfrm>
            <a:off x="671201" y="652014"/>
            <a:ext cx="10058400" cy="1123758"/>
          </a:xfrm>
        </p:spPr>
        <p:txBody>
          <a:bodyPr>
            <a:normAutofit fontScale="90000"/>
          </a:bodyPr>
          <a:lstStyle/>
          <a:p>
            <a:r>
              <a:rPr lang="en-US" sz="4000" cap="none" dirty="0"/>
              <a:t>y = f(</a:t>
            </a:r>
            <a:r>
              <a:rPr lang="en-US" sz="4000" cap="none" dirty="0" err="1"/>
              <a:t>kx</a:t>
            </a:r>
            <a:r>
              <a:rPr lang="en-US" sz="4000" cap="none" dirty="0"/>
              <a:t>)</a:t>
            </a:r>
            <a:r>
              <a:rPr lang="ru-RU" sz="4000" cap="none" dirty="0"/>
              <a:t>, где  </a:t>
            </a:r>
            <a:r>
              <a:rPr lang="en-US" sz="4000" cap="none" dirty="0"/>
              <a:t>k&gt;1</a:t>
            </a:r>
            <a:r>
              <a:rPr lang="ru-RU" sz="4000" cap="none" dirty="0"/>
              <a:t> </a:t>
            </a:r>
            <a:br>
              <a:rPr lang="ru-RU" sz="4000" cap="none" dirty="0"/>
            </a:br>
            <a:r>
              <a:rPr lang="ru-RU" sz="4000" cap="none" dirty="0"/>
              <a:t>Сжатие к оси у с коэффициентом </a:t>
            </a:r>
            <a:r>
              <a:rPr lang="en-US" sz="4000" cap="none" dirty="0"/>
              <a:t>k </a:t>
            </a:r>
            <a:r>
              <a:rPr lang="ru-RU" sz="4000" cap="none" dirty="0"/>
              <a:t>  </a:t>
            </a:r>
          </a:p>
        </p:txBody>
      </p:sp>
      <p:graphicFrame>
        <p:nvGraphicFramePr>
          <p:cNvPr id="55" name="Объект 5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312891992"/>
              </p:ext>
            </p:extLst>
          </p:nvPr>
        </p:nvGraphicFramePr>
        <p:xfrm>
          <a:off x="6523038" y="4391025"/>
          <a:ext cx="273050" cy="595313"/>
        </p:xfrm>
        <a:graphic>
          <a:graphicData uri="http://schemas.openxmlformats.org/presentationml/2006/ole">
            <p:oleObj spid="_x0000_s76888" name="Уравнение" r:id="rId5" imgW="177646" imgH="393359" progId="Equation.3">
              <p:embed/>
            </p:oleObj>
          </a:graphicData>
        </a:graphic>
      </p:graphicFrame>
      <p:graphicFrame>
        <p:nvGraphicFramePr>
          <p:cNvPr id="56" name="Объект 5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029057935"/>
              </p:ext>
            </p:extLst>
          </p:nvPr>
        </p:nvGraphicFramePr>
        <p:xfrm>
          <a:off x="5384800" y="4381500"/>
          <a:ext cx="430213" cy="596900"/>
        </p:xfrm>
        <a:graphic>
          <a:graphicData uri="http://schemas.openxmlformats.org/presentationml/2006/ole">
            <p:oleObj spid="_x0000_s76889" name="Уравнение" r:id="rId6" imgW="279279" imgH="393529" progId="Equation.3">
              <p:embed/>
            </p:oleObj>
          </a:graphicData>
        </a:graphic>
      </p:graphicFrame>
      <p:graphicFrame>
        <p:nvGraphicFramePr>
          <p:cNvPr id="57" name="Объект 5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62106661"/>
              </p:ext>
            </p:extLst>
          </p:nvPr>
        </p:nvGraphicFramePr>
        <p:xfrm>
          <a:off x="7553325" y="4397375"/>
          <a:ext cx="388938" cy="595313"/>
        </p:xfrm>
        <a:graphic>
          <a:graphicData uri="http://schemas.openxmlformats.org/presentationml/2006/ole">
            <p:oleObj spid="_x0000_s76890" name="Уравнение" r:id="rId7" imgW="253890" imgH="393529" progId="Equation.3">
              <p:embed/>
            </p:oleObj>
          </a:graphicData>
        </a:graphic>
      </p:graphicFrame>
      <p:graphicFrame>
        <p:nvGraphicFramePr>
          <p:cNvPr id="58" name="Объект 5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781002654"/>
              </p:ext>
            </p:extLst>
          </p:nvPr>
        </p:nvGraphicFramePr>
        <p:xfrm>
          <a:off x="4167188" y="4343400"/>
          <a:ext cx="547687" cy="596900"/>
        </p:xfrm>
        <a:graphic>
          <a:graphicData uri="http://schemas.openxmlformats.org/presentationml/2006/ole">
            <p:oleObj spid="_x0000_s76891" name="Уравнение" r:id="rId8" imgW="355292" imgH="393359" progId="Equation.3">
              <p:embed/>
            </p:oleObj>
          </a:graphicData>
        </a:graphic>
      </p:graphicFrame>
      <mc:AlternateContent xmlns:mc="http://schemas.openxmlformats.org/markup-compatibility/2006">
        <mc:Choice xmlns="" xmlns:a14="http://schemas.microsoft.com/office/drawing/2010/main" Requires="a14">
          <p:sp>
            <p:nvSpPr>
              <p:cNvPr id="61" name="TextBox 60"/>
              <p:cNvSpPr txBox="1"/>
              <p:nvPr/>
            </p:nvSpPr>
            <p:spPr>
              <a:xfrm>
                <a:off x="-7367" y="2062381"/>
                <a:ext cx="345558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/>
                        </a:rPr>
                        <m:t>𝑦</m:t>
                      </m:r>
                      <m:r>
                        <a:rPr lang="en-US" sz="4000" b="0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4000" b="0" i="0" smtClean="0">
                          <a:latin typeface="Cambria Math"/>
                        </a:rPr>
                        <m:t>cos</m:t>
                      </m:r>
                      <m:r>
                        <a:rPr lang="en-US" sz="4000" b="0" i="1" smtClean="0">
                          <a:latin typeface="Cambria Math"/>
                        </a:rPr>
                        <m:t>2</m:t>
                      </m:r>
                      <m:r>
                        <a:rPr lang="en-US" sz="4000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367" y="2062381"/>
                <a:ext cx="3455581" cy="70788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Управляющая кнопка: далее 35">
            <a:hlinkClick r:id="" action="ppaction://hlinkshowjump?jump=nextslide" highlightClick="1"/>
          </p:cNvPr>
          <p:cNvSpPr/>
          <p:nvPr/>
        </p:nvSpPr>
        <p:spPr>
          <a:xfrm>
            <a:off x="11276720" y="1331184"/>
            <a:ext cx="411185" cy="411185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Управляющая кнопка: домой 36">
            <a:hlinkClick r:id="rId10" action="ppaction://hlinksldjump" highlightClick="1"/>
          </p:cNvPr>
          <p:cNvSpPr/>
          <p:nvPr/>
        </p:nvSpPr>
        <p:spPr>
          <a:xfrm>
            <a:off x="10801808" y="1331184"/>
            <a:ext cx="415536" cy="415536"/>
          </a:xfrm>
          <a:prstGeom prst="actionButtonHom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282865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6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7" y="1752114"/>
            <a:ext cx="12215891" cy="509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38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671201" y="652014"/>
                <a:ext cx="10058400" cy="1069908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70000"/>
                  </a:lnSpc>
                </a:pPr>
                <a:r>
                  <a:rPr lang="en-US" sz="3200" cap="none" dirty="0" smtClean="0"/>
                  <a:t>y = </a:t>
                </a:r>
                <a:r>
                  <a:rPr lang="en-US" sz="3200" cap="none" dirty="0"/>
                  <a:t>f(</a:t>
                </a:r>
                <a:r>
                  <a:rPr lang="en-US" sz="3200" cap="none" dirty="0" err="1"/>
                  <a:t>kx</a:t>
                </a:r>
                <a:r>
                  <a:rPr lang="en-US" sz="3200" cap="none" dirty="0"/>
                  <a:t>)</a:t>
                </a:r>
                <a:r>
                  <a:rPr lang="ru-RU" sz="3200" cap="none" dirty="0"/>
                  <a:t>, где  </a:t>
                </a:r>
                <a:r>
                  <a:rPr lang="en-US" sz="3200" cap="none" dirty="0"/>
                  <a:t>0&lt;k&lt;1</a:t>
                </a:r>
                <a:r>
                  <a:rPr lang="ru-RU" sz="3200" cap="none" dirty="0"/>
                  <a:t> </a:t>
                </a:r>
                <a:br>
                  <a:rPr lang="ru-RU" sz="3200" cap="none" dirty="0"/>
                </a:br>
                <a:r>
                  <a:rPr lang="ru-RU" sz="3200" cap="none" dirty="0"/>
                  <a:t>Растяжение от оси у с коэффициентом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cap="none"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i="0" cap="none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3200" b="0" i="0" cap="none" smtClean="0">
                            <a:latin typeface="Cambria Math"/>
                          </a:rPr>
                          <m:t>k</m:t>
                        </m:r>
                      </m:den>
                    </m:f>
                  </m:oMath>
                </a14:m>
                <a:endParaRPr lang="ru-RU" sz="3200" cap="none" dirty="0"/>
              </a:p>
            </p:txBody>
          </p:sp>
        </mc:Choice>
        <mc:Fallback>
          <p:sp>
            <p:nvSpPr>
              <p:cNvPr id="38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71201" y="652014"/>
                <a:ext cx="10058400" cy="1069908"/>
              </a:xfrm>
              <a:blipFill rotWithShape="1">
                <a:blip r:embed="rId4"/>
                <a:stretch>
                  <a:fillRect l="-1515" t="-4571" b="-148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Полилиния: фигура 72"/>
          <p:cNvSpPr/>
          <p:nvPr/>
        </p:nvSpPr>
        <p:spPr>
          <a:xfrm>
            <a:off x="6142297" y="3689313"/>
            <a:ext cx="2077314" cy="677606"/>
          </a:xfrm>
          <a:custGeom>
            <a:avLst/>
            <a:gdLst>
              <a:gd name="connsiteX0" fmla="*/ 0 w 3546281"/>
              <a:gd name="connsiteY0" fmla="*/ 1144988 h 1144988"/>
              <a:gd name="connsiteX1" fmla="*/ 1765189 w 3546281"/>
              <a:gd name="connsiteY1" fmla="*/ 0 h 1144988"/>
              <a:gd name="connsiteX2" fmla="*/ 3546281 w 3546281"/>
              <a:gd name="connsiteY2" fmla="*/ 1144988 h 1144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6281" h="1144988">
                <a:moveTo>
                  <a:pt x="0" y="1144988"/>
                </a:moveTo>
                <a:cubicBezTo>
                  <a:pt x="587071" y="572494"/>
                  <a:pt x="1174142" y="0"/>
                  <a:pt x="1765189" y="0"/>
                </a:cubicBezTo>
                <a:cubicBezTo>
                  <a:pt x="2356236" y="0"/>
                  <a:pt x="2951258" y="572494"/>
                  <a:pt x="3546281" y="1144988"/>
                </a:cubicBezTo>
              </a:path>
            </a:pathLst>
          </a:custGeom>
          <a:noFill/>
          <a:ln w="5715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олилиния: фигура 72"/>
          <p:cNvSpPr/>
          <p:nvPr/>
        </p:nvSpPr>
        <p:spPr>
          <a:xfrm>
            <a:off x="6113751" y="3680073"/>
            <a:ext cx="4211720" cy="696085"/>
          </a:xfrm>
          <a:custGeom>
            <a:avLst/>
            <a:gdLst>
              <a:gd name="connsiteX0" fmla="*/ 0 w 3546281"/>
              <a:gd name="connsiteY0" fmla="*/ 1144988 h 1144988"/>
              <a:gd name="connsiteX1" fmla="*/ 1765189 w 3546281"/>
              <a:gd name="connsiteY1" fmla="*/ 0 h 1144988"/>
              <a:gd name="connsiteX2" fmla="*/ 3546281 w 3546281"/>
              <a:gd name="connsiteY2" fmla="*/ 1144988 h 1144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6281" h="1144988">
                <a:moveTo>
                  <a:pt x="0" y="1144988"/>
                </a:moveTo>
                <a:cubicBezTo>
                  <a:pt x="587071" y="572494"/>
                  <a:pt x="1174142" y="0"/>
                  <a:pt x="1765189" y="0"/>
                </a:cubicBezTo>
                <a:cubicBezTo>
                  <a:pt x="2356236" y="0"/>
                  <a:pt x="2951258" y="572494"/>
                  <a:pt x="3546281" y="1144988"/>
                </a:cubicBezTo>
              </a:path>
            </a:pathLst>
          </a:cu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44" name="Группа 24"/>
          <p:cNvGrpSpPr/>
          <p:nvPr/>
        </p:nvGrpSpPr>
        <p:grpSpPr>
          <a:xfrm flipV="1">
            <a:off x="-2041080" y="3654768"/>
            <a:ext cx="16101355" cy="1416653"/>
            <a:chOff x="-392404" y="2131816"/>
            <a:chExt cx="8736584" cy="2635349"/>
          </a:xfrm>
        </p:grpSpPr>
        <p:grpSp>
          <p:nvGrpSpPr>
            <p:cNvPr id="45" name="Группа 74"/>
            <p:cNvGrpSpPr/>
            <p:nvPr/>
          </p:nvGrpSpPr>
          <p:grpSpPr>
            <a:xfrm>
              <a:off x="4025991" y="2165837"/>
              <a:ext cx="4318189" cy="2554253"/>
              <a:chOff x="4090719" y="2165837"/>
              <a:chExt cx="4251086" cy="2554253"/>
            </a:xfrm>
          </p:grpSpPr>
          <p:sp>
            <p:nvSpPr>
              <p:cNvPr id="50" name="Полилиния: фигура 72"/>
              <p:cNvSpPr/>
              <p:nvPr/>
            </p:nvSpPr>
            <p:spPr>
              <a:xfrm>
                <a:off x="6359415" y="2165837"/>
                <a:ext cx="1982390" cy="1223391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2" name="Полилиния: фигура 78"/>
              <p:cNvSpPr/>
              <p:nvPr/>
            </p:nvSpPr>
            <p:spPr>
              <a:xfrm rot="10800000">
                <a:off x="4090719" y="3430522"/>
                <a:ext cx="2262385" cy="1289568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46" name="Группа 75"/>
            <p:cNvGrpSpPr/>
            <p:nvPr/>
          </p:nvGrpSpPr>
          <p:grpSpPr>
            <a:xfrm>
              <a:off x="-392404" y="2131816"/>
              <a:ext cx="4411985" cy="2635349"/>
              <a:chOff x="3728888" y="2147534"/>
              <a:chExt cx="4396607" cy="2635349"/>
            </a:xfrm>
          </p:grpSpPr>
          <p:sp>
            <p:nvSpPr>
              <p:cNvPr id="47" name="Полилиния: фигура 76"/>
              <p:cNvSpPr/>
              <p:nvPr/>
            </p:nvSpPr>
            <p:spPr>
              <a:xfrm>
                <a:off x="5844359" y="2147534"/>
                <a:ext cx="2281136" cy="1257412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8" name="Полилиния: фигура 77"/>
              <p:cNvSpPr/>
              <p:nvPr/>
            </p:nvSpPr>
            <p:spPr>
              <a:xfrm rot="10800000">
                <a:off x="3728888" y="3438998"/>
                <a:ext cx="2098401" cy="1343885"/>
              </a:xfrm>
              <a:custGeom>
                <a:avLst/>
                <a:gdLst>
                  <a:gd name="connsiteX0" fmla="*/ 0 w 3546281"/>
                  <a:gd name="connsiteY0" fmla="*/ 1144988 h 1144988"/>
                  <a:gd name="connsiteX1" fmla="*/ 1765189 w 3546281"/>
                  <a:gd name="connsiteY1" fmla="*/ 0 h 1144988"/>
                  <a:gd name="connsiteX2" fmla="*/ 3546281 w 3546281"/>
                  <a:gd name="connsiteY2" fmla="*/ 1144988 h 114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46281" h="1144988">
                    <a:moveTo>
                      <a:pt x="0" y="1144988"/>
                    </a:moveTo>
                    <a:cubicBezTo>
                      <a:pt x="587071" y="572494"/>
                      <a:pt x="1174142" y="0"/>
                      <a:pt x="1765189" y="0"/>
                    </a:cubicBezTo>
                    <a:cubicBezTo>
                      <a:pt x="2356236" y="0"/>
                      <a:pt x="2951258" y="572494"/>
                      <a:pt x="3546281" y="1144988"/>
                    </a:cubicBezTo>
                  </a:path>
                </a:pathLst>
              </a:custGeom>
              <a:noFill/>
              <a:ln w="57150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0" y="2062381"/>
                <a:ext cx="374266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/>
                        </a:rPr>
                        <m:t>𝑦</m:t>
                      </m:r>
                      <m:r>
                        <a:rPr lang="en-US" sz="4000" b="0" i="1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4000" b="0" i="0" smtClean="0">
                          <a:latin typeface="Cambria Math"/>
                        </a:rPr>
                        <m:t>sin</m:t>
                      </m:r>
                      <m:r>
                        <a:rPr lang="en-US" sz="4000" b="0" i="1">
                          <a:latin typeface="Cambria Math"/>
                        </a:rPr>
                        <m:t>0,5</m:t>
                      </m:r>
                      <m:r>
                        <a:rPr lang="en-US" sz="4000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62381"/>
                <a:ext cx="3742660" cy="70788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11276720" y="1331184"/>
            <a:ext cx="411185" cy="411185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домой 19">
            <a:hlinkClick r:id="rId6" action="ppaction://hlinksldjump" highlightClick="1"/>
          </p:cNvPr>
          <p:cNvSpPr/>
          <p:nvPr/>
        </p:nvSpPr>
        <p:spPr>
          <a:xfrm>
            <a:off x="10801808" y="1331184"/>
            <a:ext cx="415536" cy="415536"/>
          </a:xfrm>
          <a:prstGeom prst="actionButtonHom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74034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2" grpId="0" animBg="1"/>
    </p:bld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Дивиденд">
  <a:themeElements>
    <a:clrScheme name="Дивиденд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Дивиденд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ividend" id="{9697A71B-4AB7-4A1A-BD5B-BB2D22835B57}" vid="{C21699FF-00E4-43C8-BBCC-D7E5536C3717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Сектор</Template>
  <TotalTime>1487</TotalTime>
  <Words>97</Words>
  <Application>Microsoft Office PowerPoint</Application>
  <PresentationFormat>Произвольный</PresentationFormat>
  <Paragraphs>75</Paragraphs>
  <Slides>18</Slides>
  <Notes>16</Notes>
  <HiddenSlides>0</HiddenSlides>
  <MMClips>0</MMClips>
  <ScaleCrop>false</ScaleCrop>
  <HeadingPairs>
    <vt:vector size="6" baseType="variant"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HDOfficeLightV0</vt:lpstr>
      <vt:lpstr>1_HDOfficeLightV0</vt:lpstr>
      <vt:lpstr>2_HDOfficeLightV0</vt:lpstr>
      <vt:lpstr>Дивиденд</vt:lpstr>
      <vt:lpstr>Уравнение</vt:lpstr>
      <vt:lpstr>Преобразование графиков тригонометрических функций</vt:lpstr>
      <vt:lpstr>y = f(x) + b Параллельный перенос вдоль оси у на b единиц</vt:lpstr>
      <vt:lpstr>y = f(x - a) Параллельный перенос вдоль оси х</vt:lpstr>
      <vt:lpstr>y = mf(x), где  m&gt;1     Растяжение вдоль оси у в m раз</vt:lpstr>
      <vt:lpstr> </vt:lpstr>
      <vt:lpstr>y = mf(x), где  m= -1     Преобразование симметрии относительно оси х</vt:lpstr>
      <vt:lpstr>y = mf(x), где  m&lt;0   </vt:lpstr>
      <vt:lpstr>y = f(kx), где  k&gt;1  Сжатие к оси у с коэффициентом k   </vt:lpstr>
      <vt:lpstr> </vt:lpstr>
      <vt:lpstr>y = f(kx), где  k=-1     Преобразование симметрии относительно оси y</vt:lpstr>
      <vt:lpstr>y = f(kx), где  k&lt;0    </vt:lpstr>
      <vt:lpstr>Слайд 12</vt:lpstr>
      <vt:lpstr>Слайд 13</vt:lpstr>
      <vt:lpstr>Построить графики функций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Функция y = sin x,  её свойства и график</dc:title>
  <dc:creator>НАТАША</dc:creator>
  <cp:lastModifiedBy>ASUS</cp:lastModifiedBy>
  <cp:revision>224</cp:revision>
  <dcterms:created xsi:type="dcterms:W3CDTF">2016-10-10T16:18:37Z</dcterms:created>
  <dcterms:modified xsi:type="dcterms:W3CDTF">2021-11-21T07:56:41Z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787021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