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15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50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63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7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96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517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227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9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84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A836593-8E5D-49D2-853D-672238754747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210619-DB4E-4180-8E17-8F8313C9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8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24" Type="http://schemas.openxmlformats.org/officeDocument/2006/relationships/slide" Target="slide2.xml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slide" Target="slide4.xml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wmf"/><Relationship Id="rId22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Единичная окружность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62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5593299" y="6123024"/>
            <a:ext cx="1379716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270°; - 90°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2929318" y="3166433"/>
            <a:ext cx="962787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± 180°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7545176" y="937898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В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Text Box 11"/>
          <p:cNvSpPr txBox="1">
            <a:spLocks noChangeArrowheads="1"/>
          </p:cNvSpPr>
          <p:nvPr/>
        </p:nvSpPr>
        <p:spPr bwMode="auto">
          <a:xfrm>
            <a:off x="7499894" y="5665097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С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8768981" y="3606801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latin typeface="Times New Roman" panose="02020603050405020304" pitchFamily="18" charset="0"/>
              </a:rPr>
              <a:t>А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9264" y="116366"/>
            <a:ext cx="9692640" cy="4071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Единичная окружность</a:t>
            </a:r>
            <a:endParaRPr lang="ru-RU" sz="3600" dirty="0"/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3857279" y="1278959"/>
            <a:ext cx="4851756" cy="4665356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V="1">
            <a:off x="6283157" y="891773"/>
            <a:ext cx="0" cy="5298716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3410712" y="3611637"/>
            <a:ext cx="6309360" cy="0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802567" y="3474318"/>
            <a:ext cx="364072" cy="41455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х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649245" y="469994"/>
            <a:ext cx="477235" cy="55765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ru-RU" sz="3600" b="1" i="1" dirty="0">
                <a:latin typeface="Times New Roman" panose="02020603050405020304" pitchFamily="18" charset="0"/>
              </a:rPr>
              <a:t>y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776531" y="3680196"/>
            <a:ext cx="320913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О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599999" y="3523757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00271" y="3533417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6319112" y="1550943"/>
            <a:ext cx="1105526" cy="19835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309307" y="3611216"/>
            <a:ext cx="2399728" cy="96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>
            <a:off x="6172713" y="3291840"/>
            <a:ext cx="567557" cy="597034"/>
          </a:xfrm>
          <a:prstGeom prst="arc">
            <a:avLst/>
          </a:prstGeom>
          <a:ln w="25400"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822766" y="2884542"/>
            <a:ext cx="363443" cy="589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latin typeface="Times New Roman" panose="02020603050405020304" pitchFamily="18" charset="0"/>
              </a:rPr>
              <a:t>α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6" name="Прямая соединительная линия 25"/>
          <p:cNvCxnSpPr>
            <a:stCxn id="15" idx="4"/>
          </p:cNvCxnSpPr>
          <p:nvPr/>
        </p:nvCxnSpPr>
        <p:spPr>
          <a:xfrm>
            <a:off x="6275413" y="3689856"/>
            <a:ext cx="1168673" cy="19631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Дуга 1032"/>
          <p:cNvSpPr/>
          <p:nvPr/>
        </p:nvSpPr>
        <p:spPr>
          <a:xfrm rot="4718041">
            <a:off x="6027478" y="3339478"/>
            <a:ext cx="808739" cy="649990"/>
          </a:xfrm>
          <a:prstGeom prst="arc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6790089" y="3689435"/>
            <a:ext cx="840390" cy="589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 - α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7400135" y="1458694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420955" y="5574791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8731959" y="3090421"/>
            <a:ext cx="1271023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0°; ± 360°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Text Box 11"/>
          <p:cNvSpPr txBox="1">
            <a:spLocks noChangeArrowheads="1"/>
          </p:cNvSpPr>
          <p:nvPr/>
        </p:nvSpPr>
        <p:spPr bwMode="auto">
          <a:xfrm>
            <a:off x="6319112" y="887992"/>
            <a:ext cx="1270578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b="1" i="1" dirty="0">
                <a:latin typeface="Times New Roman" panose="02020603050405020304" pitchFamily="18" charset="0"/>
              </a:rPr>
              <a:t>9</a:t>
            </a:r>
            <a:r>
              <a:rPr lang="ru-RU" altLang="ru-RU" b="1" i="1" dirty="0" smtClean="0">
                <a:latin typeface="Times New Roman" panose="02020603050405020304" pitchFamily="18" charset="0"/>
              </a:rPr>
              <a:t>0°; - 270°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9367470" y="422685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Ⅰ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Text Box 11"/>
          <p:cNvSpPr txBox="1">
            <a:spLocks noChangeArrowheads="1"/>
          </p:cNvSpPr>
          <p:nvPr/>
        </p:nvSpPr>
        <p:spPr bwMode="auto">
          <a:xfrm>
            <a:off x="2864385" y="523506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Ⅱ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9401963" y="5543040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Ⅳ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2804042" y="5594243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Ⅲ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98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9" grpId="0" animBg="1"/>
      <p:bldP spid="51" grpId="0" animBg="1"/>
      <p:bldP spid="52" grpId="0" animBg="1"/>
      <p:bldP spid="11" grpId="0" animBg="1"/>
      <p:bldP spid="3" grpId="0" animBg="1"/>
      <p:bldP spid="6" grpId="0" animBg="1"/>
      <p:bldP spid="7" grpId="0" animBg="1"/>
      <p:bldP spid="8" grpId="0" animBg="1"/>
      <p:bldP spid="12" grpId="0" animBg="1"/>
      <p:bldP spid="15" grpId="0" animBg="1"/>
      <p:bldP spid="22" grpId="0" animBg="1"/>
      <p:bldP spid="25" grpId="0" animBg="1"/>
      <p:bldP spid="1033" grpId="0" animBg="1"/>
      <p:bldP spid="47" grpId="0" animBg="1"/>
      <p:bldP spid="48" grpId="0" animBg="1"/>
      <p:bldP spid="49" grpId="0" animBg="1"/>
      <p:bldP spid="57" grpId="0" animBg="1"/>
      <p:bldP spid="58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7545176" y="937898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В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8768981" y="3606801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latin typeface="Times New Roman" panose="02020603050405020304" pitchFamily="18" charset="0"/>
              </a:rPr>
              <a:t>А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9264" y="116366"/>
            <a:ext cx="9692640" cy="407140"/>
          </a:xfrm>
        </p:spPr>
        <p:txBody>
          <a:bodyPr>
            <a:noAutofit/>
          </a:bodyPr>
          <a:lstStyle/>
          <a:p>
            <a:r>
              <a:rPr lang="ru-RU" sz="3600" dirty="0" smtClean="0">
                <a:hlinkClick r:id="rId2" action="ppaction://hlinksldjump"/>
              </a:rPr>
              <a:t>Синус, косинус, тангенс и котангенс</a:t>
            </a:r>
            <a:endParaRPr lang="ru-RU" sz="3600" dirty="0">
              <a:hlinkClick r:id="rId2" action="ppaction://hlinksldjump"/>
            </a:endParaRPr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3857279" y="1278959"/>
            <a:ext cx="4851756" cy="4665356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V="1">
            <a:off x="6283157" y="891773"/>
            <a:ext cx="0" cy="5298716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3410712" y="3611637"/>
            <a:ext cx="6309360" cy="0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649245" y="469994"/>
            <a:ext cx="477235" cy="55765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ru-RU" sz="3600" b="1" i="1" dirty="0">
                <a:latin typeface="Times New Roman" panose="02020603050405020304" pitchFamily="18" charset="0"/>
              </a:rPr>
              <a:t>y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776531" y="3680196"/>
            <a:ext cx="320913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О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599999" y="3523757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00271" y="3533417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6319112" y="1550943"/>
            <a:ext cx="1105526" cy="19835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309307" y="3611216"/>
            <a:ext cx="2399728" cy="96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>
            <a:off x="6172713" y="3291840"/>
            <a:ext cx="567557" cy="597034"/>
          </a:xfrm>
          <a:prstGeom prst="arc">
            <a:avLst/>
          </a:prstGeom>
          <a:ln w="25400"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822766" y="2884542"/>
            <a:ext cx="363443" cy="589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latin typeface="Times New Roman" panose="02020603050405020304" pitchFamily="18" charset="0"/>
              </a:rPr>
              <a:t>α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24" name="Прямая соединительная линия 1023"/>
          <p:cNvCxnSpPr/>
          <p:nvPr/>
        </p:nvCxnSpPr>
        <p:spPr>
          <a:xfrm>
            <a:off x="7424638" y="1550943"/>
            <a:ext cx="0" cy="20510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7400135" y="1458694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345813" y="3541131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7123378" y="3725631"/>
            <a:ext cx="444869" cy="561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ru-RU" sz="3600" b="1" i="1" dirty="0" smtClean="0">
                <a:latin typeface="Times New Roman" panose="02020603050405020304" pitchFamily="18" charset="0"/>
              </a:rPr>
              <a:t>D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992165" y="928167"/>
            <a:ext cx="1087180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3600" b="1" i="1" dirty="0">
                <a:latin typeface="Times New Roman" panose="02020603050405020304" pitchFamily="18" charset="0"/>
              </a:rPr>
              <a:t>(x</a:t>
            </a:r>
            <a:r>
              <a:rPr lang="ru-RU" altLang="ru-RU" sz="3600" b="1" i="1" dirty="0">
                <a:latin typeface="Times New Roman" panose="02020603050405020304" pitchFamily="18" charset="0"/>
              </a:rPr>
              <a:t>;</a:t>
            </a:r>
            <a:r>
              <a:rPr lang="en-US" altLang="ru-RU" sz="3600" b="1" i="1" dirty="0">
                <a:latin typeface="Times New Roman" panose="02020603050405020304" pitchFamily="18" charset="0"/>
              </a:rPr>
              <a:t>y)</a:t>
            </a:r>
            <a:endParaRPr lang="ru-RU" altLang="ru-RU" sz="3600" dirty="0">
              <a:latin typeface="Arial" panose="020B0604020202020204" pitchFamily="34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9092143" y="3706948"/>
            <a:ext cx="947784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(1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0)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812938" y="3187767"/>
            <a:ext cx="364072" cy="41455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х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2595419" y="3631927"/>
            <a:ext cx="1151418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(- 1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0)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323627" y="5995698"/>
            <a:ext cx="11724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(0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- 1)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6319112" y="670706"/>
            <a:ext cx="947784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(0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>
                <a:latin typeface="Times New Roman" panose="02020603050405020304" pitchFamily="18" charset="0"/>
              </a:rPr>
              <a:t>1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04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7545176" y="937898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В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8768981" y="3606801"/>
            <a:ext cx="4448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latin typeface="Times New Roman" panose="02020603050405020304" pitchFamily="18" charset="0"/>
              </a:rPr>
              <a:t>А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9264" y="116366"/>
            <a:ext cx="9692640" cy="40714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Синус, косинус, тангенс и </a:t>
            </a:r>
            <a:r>
              <a:rPr lang="ru-RU" sz="3600" dirty="0" smtClean="0">
                <a:hlinkClick r:id="rId2" action="ppaction://hlinksldjump"/>
              </a:rPr>
              <a:t>котангенс</a:t>
            </a:r>
            <a:endParaRPr lang="ru-RU" sz="3600" dirty="0">
              <a:hlinkClick r:id="rId3" action="ppaction://hlinksldjump"/>
            </a:endParaRPr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3857279" y="1278959"/>
            <a:ext cx="4851756" cy="4665356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V="1">
            <a:off x="6283157" y="891773"/>
            <a:ext cx="0" cy="5298716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3410712" y="3611637"/>
            <a:ext cx="6309360" cy="0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776531" y="3680196"/>
            <a:ext cx="320913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 smtClean="0">
                <a:latin typeface="Times New Roman" panose="02020603050405020304" pitchFamily="18" charset="0"/>
              </a:rPr>
              <a:t>О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599999" y="3523757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00271" y="3533417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6319112" y="1550943"/>
            <a:ext cx="1105526" cy="19835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309307" y="3611216"/>
            <a:ext cx="2399728" cy="96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>
            <a:off x="6172713" y="3291840"/>
            <a:ext cx="567557" cy="597034"/>
          </a:xfrm>
          <a:prstGeom prst="arc">
            <a:avLst/>
          </a:prstGeom>
          <a:ln w="25400"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822766" y="2884542"/>
            <a:ext cx="363443" cy="589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latin typeface="Times New Roman" panose="02020603050405020304" pitchFamily="18" charset="0"/>
              </a:rPr>
              <a:t>α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24" name="Прямая соединительная линия 1023"/>
          <p:cNvCxnSpPr/>
          <p:nvPr/>
        </p:nvCxnSpPr>
        <p:spPr>
          <a:xfrm>
            <a:off x="7424638" y="1550943"/>
            <a:ext cx="0" cy="20510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7400135" y="1458694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345813" y="3541131"/>
            <a:ext cx="150283" cy="1564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7123378" y="3725631"/>
            <a:ext cx="444869" cy="561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ru-RU" sz="3600" b="1" i="1" dirty="0" smtClean="0">
                <a:latin typeface="Times New Roman" panose="02020603050405020304" pitchFamily="18" charset="0"/>
              </a:rPr>
              <a:t>D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992165" y="928167"/>
            <a:ext cx="1087180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3600" b="1" i="1" dirty="0">
                <a:latin typeface="Times New Roman" panose="02020603050405020304" pitchFamily="18" charset="0"/>
              </a:rPr>
              <a:t>(x</a:t>
            </a:r>
            <a:r>
              <a:rPr lang="ru-RU" altLang="ru-RU" sz="3600" b="1" i="1" dirty="0">
                <a:latin typeface="Times New Roman" panose="02020603050405020304" pitchFamily="18" charset="0"/>
              </a:rPr>
              <a:t>;</a:t>
            </a:r>
            <a:r>
              <a:rPr lang="en-US" altLang="ru-RU" sz="3600" b="1" i="1" dirty="0">
                <a:latin typeface="Times New Roman" panose="02020603050405020304" pitchFamily="18" charset="0"/>
              </a:rPr>
              <a:t>y)</a:t>
            </a:r>
            <a:endParaRPr lang="ru-RU" altLang="ru-RU" sz="3600" dirty="0">
              <a:latin typeface="Arial" panose="020B0604020202020204" pitchFamily="34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9092143" y="3706948"/>
            <a:ext cx="947784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(1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0)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812938" y="3187767"/>
            <a:ext cx="364072" cy="41455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х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2595419" y="3631927"/>
            <a:ext cx="1151418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(- 1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0)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323627" y="5995698"/>
            <a:ext cx="1172469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(0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- 1)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6319112" y="670706"/>
            <a:ext cx="947784" cy="59901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ru-RU" sz="2800" b="1" i="1" dirty="0" smtClean="0">
                <a:latin typeface="Times New Roman" panose="02020603050405020304" pitchFamily="18" charset="0"/>
              </a:rPr>
              <a:t>(0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;</a:t>
            </a:r>
            <a:r>
              <a:rPr lang="en-US" altLang="ru-RU" sz="2800" b="1" i="1" dirty="0">
                <a:latin typeface="Times New Roman" panose="02020603050405020304" pitchFamily="18" charset="0"/>
              </a:rPr>
              <a:t>1</a:t>
            </a:r>
            <a:r>
              <a:rPr lang="en-US" altLang="ru-RU" sz="2800" b="1" i="1" dirty="0" smtClean="0">
                <a:latin typeface="Times New Roman" panose="02020603050405020304" pitchFamily="18" charset="0"/>
              </a:rPr>
              <a:t>)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26" name="Овал 25">
            <a:hlinkClick r:id="rId4" action="ppaction://hlinksldjump"/>
          </p:cNvPr>
          <p:cNvSpPr/>
          <p:nvPr/>
        </p:nvSpPr>
        <p:spPr>
          <a:xfrm>
            <a:off x="11374584" y="6190489"/>
            <a:ext cx="483024" cy="475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8731959" y="3090421"/>
            <a:ext cx="1271023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0°; ± 360°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4976014" y="809774"/>
            <a:ext cx="1270578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b="1" i="1" dirty="0">
                <a:latin typeface="Times New Roman" panose="02020603050405020304" pitchFamily="18" charset="0"/>
              </a:rPr>
              <a:t>9</a:t>
            </a:r>
            <a:r>
              <a:rPr lang="ru-RU" altLang="ru-RU" b="1" i="1" dirty="0" smtClean="0">
                <a:latin typeface="Times New Roman" panose="02020603050405020304" pitchFamily="18" charset="0"/>
              </a:rPr>
              <a:t>0°; - 270°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142633" y="469795"/>
            <a:ext cx="244483" cy="4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ru-RU" sz="2000" b="1" i="1" dirty="0">
                <a:latin typeface="Times New Roman" panose="02020603050405020304" pitchFamily="18" charset="0"/>
              </a:rPr>
              <a:t>y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2839270" y="3163802"/>
            <a:ext cx="962787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± 180°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4861998" y="6044569"/>
            <a:ext cx="1379716" cy="3838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270°; - 90°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Овал 36">
            <a:hlinkClick r:id="rId5" action="ppaction://hlinksldjump"/>
          </p:cNvPr>
          <p:cNvSpPr/>
          <p:nvPr/>
        </p:nvSpPr>
        <p:spPr>
          <a:xfrm>
            <a:off x="387928" y="6158864"/>
            <a:ext cx="471054" cy="457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44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1561160" y="499770"/>
                <a:ext cx="9952816" cy="447344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8C0C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just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altLang="ru-RU" sz="3600" b="1" i="1" dirty="0" smtClean="0">
                    <a:latin typeface="Times New Roman" panose="02020603050405020304" pitchFamily="18" charset="0"/>
                  </a:rPr>
                  <a:t>C</a:t>
                </a:r>
                <a:r>
                  <a:rPr kumimoji="0" lang="ru-RU" altLang="ru-RU" sz="3600" b="1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инусом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угла 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называется отношение ординаты</a:t>
                </a:r>
                <a:r>
                  <a:rPr kumimoji="0" lang="ru-RU" altLang="ru-RU" sz="3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точки В к длине радиуса.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altLang="ru-RU" sz="3600" b="1" i="1">
                    <a:latin typeface="Times New Roman" panose="02020603050405020304" pitchFamily="18" charset="0"/>
                  </a:rPr>
                  <a:t>sin</a:t>
                </a:r>
                <a:r>
                  <a:rPr lang="ru-RU" altLang="ru-RU" sz="3600" b="1" i="1">
                    <a:latin typeface="Times New Roman" panose="02020603050405020304" pitchFamily="18" charset="0"/>
                  </a:rPr>
                  <a:t> </a:t>
                </a:r>
                <a:r>
                  <a:rPr lang="en-US" altLang="ru-RU" sz="3600" b="1" i="1">
                    <a:latin typeface="Times New Roman" panose="02020603050405020304" pitchFamily="18" charset="0"/>
                  </a:rPr>
                  <a:t>α</a:t>
                </a:r>
                <a:r>
                  <a:rPr lang="ru-RU" altLang="ru-RU" sz="3600" b="1" i="1"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  <m:r>
                      <a:rPr lang="ru-RU" altLang="ru-RU" sz="3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ru-RU" sz="36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ru-RU" sz="3600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ru-RU" sz="3600" b="1" i="1" smtClean="0">
                    <a:latin typeface="Times New Roman" panose="02020603050405020304" pitchFamily="18" charset="0"/>
                  </a:rPr>
                  <a:t>= y</a:t>
                </a:r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algn="just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Косинусом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угла 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lang="ru-RU" altLang="ru-RU" sz="3600" dirty="0">
                    <a:latin typeface="Times New Roman" panose="02020603050405020304" pitchFamily="18" charset="0"/>
                  </a:rPr>
                  <a:t>называется отношение </a:t>
                </a:r>
                <a:r>
                  <a:rPr lang="ru-RU" altLang="ru-RU" sz="3600" dirty="0" smtClean="0">
                    <a:latin typeface="Times New Roman" panose="02020603050405020304" pitchFamily="18" charset="0"/>
                  </a:rPr>
                  <a:t>абсциссы </a:t>
                </a:r>
                <a:r>
                  <a:rPr lang="ru-RU" altLang="ru-RU" sz="3600" dirty="0">
                    <a:latin typeface="Times New Roman" panose="02020603050405020304" pitchFamily="18" charset="0"/>
                  </a:rPr>
                  <a:t>точки В к длине </a:t>
                </a:r>
                <a:r>
                  <a:rPr lang="ru-RU" altLang="ru-RU" sz="3600" dirty="0" smtClean="0">
                    <a:latin typeface="Times New Roman" panose="02020603050405020304" pitchFamily="18" charset="0"/>
                  </a:rPr>
                  <a:t>радиуса</a:t>
                </a:r>
                <a:r>
                  <a:rPr lang="ru-RU" altLang="ru-RU" sz="3600" smtClean="0">
                    <a:latin typeface="Times New Roman" panose="02020603050405020304" pitchFamily="18" charset="0"/>
                  </a:rPr>
                  <a:t>. </a:t>
                </a:r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kumimoji="0" lang="en-US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cos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kumimoji="0" lang="en-US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ru-RU" sz="3600" b="1" i="1"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  <m:r>
                      <a:rPr kumimoji="0" lang="en-US" alt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kumimoji="0" lang="en-US" alt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a:rPr kumimoji="0" lang="en-US" alt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1160" y="499770"/>
                <a:ext cx="9952816" cy="4473446"/>
              </a:xfrm>
              <a:prstGeom prst="rect">
                <a:avLst/>
              </a:prstGeom>
              <a:blipFill rotWithShape="0">
                <a:blip r:embed="rId2"/>
                <a:stretch>
                  <a:fillRect l="-1774" t="-2174" r="-1835"/>
                </a:stretch>
              </a:blipFill>
              <a:ln w="9525">
                <a:solidFill>
                  <a:srgbClr val="8C0C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11366854" y="6232754"/>
            <a:ext cx="483024" cy="475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76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1561160" y="499770"/>
                <a:ext cx="9952816" cy="447344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8C0C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just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altLang="ru-RU" sz="3600" b="1" i="1" dirty="0" smtClean="0">
                    <a:latin typeface="Times New Roman" panose="02020603050405020304" pitchFamily="18" charset="0"/>
                  </a:rPr>
                  <a:t>C</a:t>
                </a:r>
                <a:r>
                  <a:rPr kumimoji="0" lang="ru-RU" altLang="ru-RU" sz="3600" b="1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инусом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угла 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называется отношение ординаты</a:t>
                </a:r>
                <a:r>
                  <a:rPr kumimoji="0" lang="ru-RU" altLang="ru-RU" sz="3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точки В к длине радиуса.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altLang="ru-RU" sz="3600" b="1" i="1">
                    <a:latin typeface="Times New Roman" panose="02020603050405020304" pitchFamily="18" charset="0"/>
                  </a:rPr>
                  <a:t>sin</a:t>
                </a:r>
                <a:r>
                  <a:rPr lang="ru-RU" altLang="ru-RU" sz="3600" b="1" i="1">
                    <a:latin typeface="Times New Roman" panose="02020603050405020304" pitchFamily="18" charset="0"/>
                  </a:rPr>
                  <a:t> </a:t>
                </a:r>
                <a:r>
                  <a:rPr lang="en-US" altLang="ru-RU" sz="3600" b="1" i="1">
                    <a:latin typeface="Times New Roman" panose="02020603050405020304" pitchFamily="18" charset="0"/>
                  </a:rPr>
                  <a:t>α</a:t>
                </a:r>
                <a:r>
                  <a:rPr lang="ru-RU" altLang="ru-RU" sz="3600" b="1" i="1"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  <m:r>
                      <a:rPr lang="ru-RU" altLang="ru-RU" sz="3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ru-RU" sz="36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ru-RU" sz="3600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ru-RU" sz="3600" b="1" i="1" smtClean="0">
                    <a:latin typeface="Times New Roman" panose="02020603050405020304" pitchFamily="18" charset="0"/>
                  </a:rPr>
                  <a:t>= y</a:t>
                </a:r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algn="just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Косинусом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угла 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lang="ru-RU" altLang="ru-RU" sz="3600" dirty="0">
                    <a:latin typeface="Times New Roman" panose="02020603050405020304" pitchFamily="18" charset="0"/>
                  </a:rPr>
                  <a:t>называется отношение </a:t>
                </a:r>
                <a:r>
                  <a:rPr lang="ru-RU" altLang="ru-RU" sz="3600" dirty="0" smtClean="0">
                    <a:latin typeface="Times New Roman" panose="02020603050405020304" pitchFamily="18" charset="0"/>
                  </a:rPr>
                  <a:t>абсциссы </a:t>
                </a:r>
                <a:r>
                  <a:rPr lang="ru-RU" altLang="ru-RU" sz="3600" dirty="0">
                    <a:latin typeface="Times New Roman" panose="02020603050405020304" pitchFamily="18" charset="0"/>
                  </a:rPr>
                  <a:t>точки В к длине </a:t>
                </a:r>
                <a:r>
                  <a:rPr lang="ru-RU" altLang="ru-RU" sz="3600" dirty="0" smtClean="0">
                    <a:latin typeface="Times New Roman" panose="02020603050405020304" pitchFamily="18" charset="0"/>
                  </a:rPr>
                  <a:t>радиуса</a:t>
                </a:r>
                <a:r>
                  <a:rPr lang="ru-RU" altLang="ru-RU" sz="3600" smtClean="0">
                    <a:latin typeface="Times New Roman" panose="02020603050405020304" pitchFamily="18" charset="0"/>
                  </a:rPr>
                  <a:t>. </a:t>
                </a:r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kumimoji="0" lang="en-US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cos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kumimoji="0" lang="en-US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ru-RU" sz="3600" b="1" i="1"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  <m:r>
                      <a:rPr kumimoji="0" lang="en-US" alt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kumimoji="0" lang="en-US" alt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a:rPr kumimoji="0" lang="en-US" alt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1160" y="499770"/>
                <a:ext cx="9952816" cy="4473446"/>
              </a:xfrm>
              <a:prstGeom prst="rect">
                <a:avLst/>
              </a:prstGeom>
              <a:blipFill rotWithShape="0">
                <a:blip r:embed="rId2"/>
                <a:stretch>
                  <a:fillRect l="-1774" t="-2174" r="-1835"/>
                </a:stretch>
              </a:blipFill>
              <a:ln w="9525">
                <a:solidFill>
                  <a:srgbClr val="8C0C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00264" y="5243144"/>
                <a:ext cx="10513712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(sin</a:t>
                </a:r>
                <a:r>
                  <a:rPr lang="el-GR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D (cos</a:t>
                </a:r>
                <a:r>
                  <a:rPr lang="el-GR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: </a:t>
                </a:r>
                <a:r>
                  <a:rPr lang="el-GR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 ∞; + ∞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область определения</a:t>
                </a:r>
                <a:endParaRPr lang="en-US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 (sin</a:t>
                </a:r>
                <a:r>
                  <a:rPr lang="el-GR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E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(cos</a:t>
                </a:r>
                <a:r>
                  <a:rPr lang="el-GR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 ;1</m:t>
                        </m:r>
                      </m:e>
                    </m:d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область значений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264" y="5243144"/>
                <a:ext cx="10513712" cy="1077218"/>
              </a:xfrm>
              <a:prstGeom prst="rect">
                <a:avLst/>
              </a:prstGeom>
              <a:blipFill rotWithShape="0">
                <a:blip r:embed="rId3"/>
                <a:stretch>
                  <a:fillRect l="-1449" t="-7910" r="-464" b="-169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971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1561160" y="499770"/>
                <a:ext cx="9799568" cy="54392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8C0C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just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ru-RU" altLang="ru-RU" sz="3600" b="1" i="1" dirty="0" smtClean="0">
                    <a:latin typeface="Times New Roman" panose="02020603050405020304" pitchFamily="18" charset="0"/>
                  </a:rPr>
                  <a:t>Танген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сом 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угла 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называется отношение ординаты</a:t>
                </a:r>
                <a:r>
                  <a:rPr kumimoji="0" lang="ru-RU" altLang="ru-RU" sz="3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точки В к её абсциссе.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altLang="ru-RU" sz="3600" b="1" i="1" dirty="0" err="1" smtClean="0">
                    <a:latin typeface="Times New Roman" panose="02020603050405020304" pitchFamily="18" charset="0"/>
                  </a:rPr>
                  <a:t>tg</a:t>
                </a:r>
                <a:r>
                  <a:rPr lang="ru-RU" altLang="ru-RU" sz="3600" b="1" i="1" dirty="0" smtClean="0">
                    <a:latin typeface="Times New Roman" panose="02020603050405020304" pitchFamily="18" charset="0"/>
                  </a:rPr>
                  <a:t> </a:t>
                </a:r>
                <a:r>
                  <a:rPr lang="en-US" altLang="ru-RU" sz="3600" b="1" i="1" dirty="0">
                    <a:latin typeface="Times New Roman" panose="02020603050405020304" pitchFamily="18" charset="0"/>
                  </a:rPr>
                  <a:t>α</a:t>
                </a:r>
                <a:r>
                  <a:rPr lang="ru-RU" altLang="ru-RU" sz="3600" b="1" i="1" dirty="0"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ru-RU" altLang="ru-RU" sz="3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ru-RU" sz="3600" b="1" i="1" dirty="0" smtClean="0">
                  <a:latin typeface="Times New Roman" panose="02020603050405020304" pitchFamily="18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36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r>
                  <a:rPr lang="el-GR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 ±90°;±2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70°…</m:t>
                    </m:r>
                  </m:oMath>
                </a14:m>
                <a:endParaRPr kumimoji="0" lang="ru-RU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algn="just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Котангенсом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угла 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lang="ru-RU" altLang="ru-RU" sz="3600" dirty="0">
                    <a:latin typeface="Times New Roman" panose="02020603050405020304" pitchFamily="18" charset="0"/>
                  </a:rPr>
                  <a:t>называется отношение </a:t>
                </a:r>
                <a:r>
                  <a:rPr lang="ru-RU" altLang="ru-RU" sz="3600" dirty="0" smtClean="0">
                    <a:latin typeface="Times New Roman" panose="02020603050405020304" pitchFamily="18" charset="0"/>
                  </a:rPr>
                  <a:t>абсциссы </a:t>
                </a:r>
                <a:r>
                  <a:rPr lang="ru-RU" altLang="ru-RU" sz="3600" dirty="0">
                    <a:latin typeface="Times New Roman" panose="02020603050405020304" pitchFamily="18" charset="0"/>
                  </a:rPr>
                  <a:t>точки В к </a:t>
                </a:r>
                <a:r>
                  <a:rPr lang="ru-RU" altLang="ru-RU" sz="3600" dirty="0" smtClean="0">
                    <a:latin typeface="Times New Roman" panose="02020603050405020304" pitchFamily="18" charset="0"/>
                  </a:rPr>
                  <a:t>её ординате. </a:t>
                </a:r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kumimoji="0" lang="en-US" altLang="ru-RU" sz="3600" b="1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ctg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kumimoji="0" lang="en-US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α</a:t>
                </a:r>
                <a:r>
                  <a:rPr kumimoji="0" lang="ru-RU" altLang="ru-RU" sz="36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ru-RU" sz="3600" b="1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kumimoji="0" lang="ru-RU" altLang="ru-RU" sz="36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en-US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  <a:r>
                  <a:rPr lang="en-US" sz="3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32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sz="32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r>
                  <a:rPr lang="el-GR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≠0°; ±180°;±360°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…</m:t>
                    </m:r>
                  </m:oMath>
                </a14:m>
                <a:endParaRPr lang="ru-RU" altLang="ru-RU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r>
                  <a:rPr lang="ru-RU" sz="36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en-US" sz="36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(tg</a:t>
                </a:r>
                <a:r>
                  <a:rPr lang="el-GR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sz="36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Е</a:t>
                </a:r>
                <a:r>
                  <a:rPr lang="en-US" sz="36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36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sz="36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r>
                  <a:rPr lang="el-GR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36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</a:t>
                </a:r>
                <a:r>
                  <a:rPr lang="en-US" sz="3600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 ∞; + ∞</m:t>
                        </m:r>
                      </m:e>
                    </m:d>
                  </m:oMath>
                </a14:m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ts val="800"/>
                  </a:spcAft>
                </a:pPr>
                <a:endParaRPr kumimoji="0" lang="ru-RU" alt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1160" y="499770"/>
                <a:ext cx="9799568" cy="5439212"/>
              </a:xfrm>
              <a:prstGeom prst="rect">
                <a:avLst/>
              </a:prstGeom>
              <a:blipFill rotWithShape="0">
                <a:blip r:embed="rId2"/>
                <a:stretch>
                  <a:fillRect l="-1801" t="-1790" r="-1801" b="-14653"/>
                </a:stretch>
              </a:blipFill>
              <a:ln w="9525">
                <a:solidFill>
                  <a:srgbClr val="8C0C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вал 2">
            <a:hlinkClick r:id="rId3" action="ppaction://hlinksldjump"/>
          </p:cNvPr>
          <p:cNvSpPr/>
          <p:nvPr/>
        </p:nvSpPr>
        <p:spPr>
          <a:xfrm>
            <a:off x="11360728" y="6223518"/>
            <a:ext cx="483024" cy="475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32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191019"/>
              </p:ext>
            </p:extLst>
          </p:nvPr>
        </p:nvGraphicFramePr>
        <p:xfrm>
          <a:off x="1524004" y="92362"/>
          <a:ext cx="9818251" cy="63084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74496"/>
                <a:gridCol w="813527"/>
                <a:gridCol w="1131748"/>
                <a:gridCol w="1133080"/>
                <a:gridCol w="1133080"/>
                <a:gridCol w="1133080"/>
                <a:gridCol w="1133080"/>
                <a:gridCol w="1133080"/>
                <a:gridCol w="1133080"/>
              </a:tblGrid>
              <a:tr h="92771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277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132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132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132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132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383777"/>
              </p:ext>
            </p:extLst>
          </p:nvPr>
        </p:nvGraphicFramePr>
        <p:xfrm>
          <a:off x="6055313" y="3122839"/>
          <a:ext cx="380350" cy="94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Уравнение" r:id="rId3" imgW="165028" imgH="418918" progId="Equation.3">
                  <p:embed/>
                </p:oleObj>
              </mc:Choice>
              <mc:Fallback>
                <p:oleObj name="Уравнение" r:id="rId3" imgW="165028" imgH="418918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5313" y="3122839"/>
                        <a:ext cx="380350" cy="947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798767"/>
              </p:ext>
            </p:extLst>
          </p:nvPr>
        </p:nvGraphicFramePr>
        <p:xfrm>
          <a:off x="4803023" y="3112296"/>
          <a:ext cx="679207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Уравнение" r:id="rId5" imgW="317362" imgH="457002" progId="Equation.3">
                  <p:embed/>
                </p:oleObj>
              </mc:Choice>
              <mc:Fallback>
                <p:oleObj name="Уравнение" r:id="rId5" imgW="317362" imgH="457002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3023" y="3112296"/>
                        <a:ext cx="679207" cy="968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354273"/>
              </p:ext>
            </p:extLst>
          </p:nvPr>
        </p:nvGraphicFramePr>
        <p:xfrm>
          <a:off x="3683001" y="3112296"/>
          <a:ext cx="634468" cy="951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Уравнение" r:id="rId7" imgW="304668" imgH="457002" progId="Equation.3">
                  <p:embed/>
                </p:oleObj>
              </mc:Choice>
              <mc:Fallback>
                <p:oleObj name="Уравнение" r:id="rId7" imgW="304668" imgH="457002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3001" y="3112296"/>
                        <a:ext cx="634468" cy="9517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Объект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183867"/>
              </p:ext>
            </p:extLst>
          </p:nvPr>
        </p:nvGraphicFramePr>
        <p:xfrm>
          <a:off x="6025139" y="2009076"/>
          <a:ext cx="613867" cy="9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Уравнение" r:id="rId9" imgW="304668" imgH="457002" progId="Equation.3">
                  <p:embed/>
                </p:oleObj>
              </mc:Choice>
              <mc:Fallback>
                <p:oleObj name="Уравнение" r:id="rId9" imgW="304668" imgH="457002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5139" y="2009076"/>
                        <a:ext cx="613867" cy="920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Объект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261581"/>
              </p:ext>
            </p:extLst>
          </p:nvPr>
        </p:nvGraphicFramePr>
        <p:xfrm>
          <a:off x="4765747" y="2009075"/>
          <a:ext cx="705860" cy="1006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Уравнение" r:id="rId11" imgW="317362" imgH="457002" progId="Equation.3">
                  <p:embed/>
                </p:oleObj>
              </mc:Choice>
              <mc:Fallback>
                <p:oleObj name="Уравнение" r:id="rId11" imgW="317362" imgH="457002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5747" y="2009075"/>
                        <a:ext cx="705860" cy="10063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860669"/>
              </p:ext>
            </p:extLst>
          </p:nvPr>
        </p:nvGraphicFramePr>
        <p:xfrm>
          <a:off x="3860800" y="2009075"/>
          <a:ext cx="401123" cy="999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Уравнение" r:id="rId13" imgW="165028" imgH="418918" progId="Equation.3">
                  <p:embed/>
                </p:oleObj>
              </mc:Choice>
              <mc:Fallback>
                <p:oleObj name="Уравнение" r:id="rId13" imgW="165028" imgH="418918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800" y="2009075"/>
                        <a:ext cx="401123" cy="999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80954"/>
              </p:ext>
            </p:extLst>
          </p:nvPr>
        </p:nvGraphicFramePr>
        <p:xfrm>
          <a:off x="5828650" y="5393101"/>
          <a:ext cx="697779" cy="1083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Уравнение" r:id="rId15" imgW="304668" imgH="469696" progId="Equation.3">
                  <p:embed/>
                </p:oleObj>
              </mc:Choice>
              <mc:Fallback>
                <p:oleObj name="Уравнение" r:id="rId15" imgW="304668" imgH="469696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8650" y="5393101"/>
                        <a:ext cx="697779" cy="10830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425643"/>
              </p:ext>
            </p:extLst>
          </p:nvPr>
        </p:nvGraphicFramePr>
        <p:xfrm>
          <a:off x="3565319" y="5486979"/>
          <a:ext cx="684480" cy="646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Уравнение" r:id="rId17" imgW="279279" imgH="266584" progId="Equation.3">
                  <p:embed/>
                </p:oleObj>
              </mc:Choice>
              <mc:Fallback>
                <p:oleObj name="Уравнение" r:id="rId17" imgW="279279" imgH="266584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319" y="5486979"/>
                        <a:ext cx="684480" cy="6460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318627"/>
              </p:ext>
            </p:extLst>
          </p:nvPr>
        </p:nvGraphicFramePr>
        <p:xfrm>
          <a:off x="5957022" y="4385397"/>
          <a:ext cx="653379" cy="616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" name="Уравнение" r:id="rId19" imgW="279279" imgH="266584" progId="Equation.3">
                  <p:embed/>
                </p:oleObj>
              </mc:Choice>
              <mc:Fallback>
                <p:oleObj name="Уравнение" r:id="rId19" imgW="279279" imgH="266584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022" y="4385397"/>
                        <a:ext cx="653379" cy="616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Объект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721562"/>
              </p:ext>
            </p:extLst>
          </p:nvPr>
        </p:nvGraphicFramePr>
        <p:xfrm>
          <a:off x="3554205" y="4175905"/>
          <a:ext cx="685799" cy="1064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" name="Уравнение" r:id="rId21" imgW="304668" imgH="469696" progId="Equation.3">
                  <p:embed/>
                </p:oleObj>
              </mc:Choice>
              <mc:Fallback>
                <p:oleObj name="Уравнение" r:id="rId21" imgW="304668" imgH="469696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4205" y="4175905"/>
                        <a:ext cx="685799" cy="10644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Овал 32">
            <a:hlinkClick r:id="rId23" action="ppaction://hlinksldjump"/>
          </p:cNvPr>
          <p:cNvSpPr/>
          <p:nvPr/>
        </p:nvSpPr>
        <p:spPr>
          <a:xfrm>
            <a:off x="11360728" y="6223518"/>
            <a:ext cx="483024" cy="475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>
            <a:hlinkClick r:id="rId24" action="ppaction://hlinksldjump"/>
          </p:cNvPr>
          <p:cNvSpPr/>
          <p:nvPr/>
        </p:nvSpPr>
        <p:spPr>
          <a:xfrm>
            <a:off x="387928" y="6158864"/>
            <a:ext cx="471054" cy="457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90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185</TotalTime>
  <Words>237</Words>
  <Application>Microsoft Office PowerPoint</Application>
  <PresentationFormat>Широкоэкранный</PresentationFormat>
  <Paragraphs>102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 Unicode MS</vt:lpstr>
      <vt:lpstr>Arial</vt:lpstr>
      <vt:lpstr>Cambria</vt:lpstr>
      <vt:lpstr>Cambria Math</vt:lpstr>
      <vt:lpstr>Rockwell</vt:lpstr>
      <vt:lpstr>Rockwell Condensed</vt:lpstr>
      <vt:lpstr>Symbol</vt:lpstr>
      <vt:lpstr>Times New Roman</vt:lpstr>
      <vt:lpstr>Wingdings</vt:lpstr>
      <vt:lpstr>Дерево</vt:lpstr>
      <vt:lpstr>Уравнение</vt:lpstr>
      <vt:lpstr>Единичная окружность</vt:lpstr>
      <vt:lpstr>Единичная окружность</vt:lpstr>
      <vt:lpstr>Синус, косинус, тангенс и котангенс</vt:lpstr>
      <vt:lpstr>Синус, косинус, тангенс и котангенс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Единичная окружность</dc:title>
  <dc:creator>HP</dc:creator>
  <cp:lastModifiedBy>Гончарова Марина</cp:lastModifiedBy>
  <cp:revision>23</cp:revision>
  <dcterms:created xsi:type="dcterms:W3CDTF">2021-09-03T09:11:12Z</dcterms:created>
  <dcterms:modified xsi:type="dcterms:W3CDTF">2021-09-07T14:30:33Z</dcterms:modified>
</cp:coreProperties>
</file>