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4" r:id="rId4"/>
    <p:sldId id="271" r:id="rId5"/>
    <p:sldId id="261" r:id="rId6"/>
    <p:sldId id="275" r:id="rId7"/>
    <p:sldId id="267" r:id="rId8"/>
    <p:sldId id="268" r:id="rId9"/>
    <p:sldId id="269" r:id="rId10"/>
    <p:sldId id="270" r:id="rId11"/>
    <p:sldId id="265" r:id="rId12"/>
    <p:sldId id="272" r:id="rId13"/>
    <p:sldId id="273" r:id="rId14"/>
    <p:sldId id="274" r:id="rId15"/>
    <p:sldId id="276" r:id="rId16"/>
    <p:sldId id="266" r:id="rId17"/>
    <p:sldId id="26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6" y="-5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FB2-3163-4AF7-959C-DAC6681F2BF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3028-3134-46A5-BA00-4E46FD8E8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FB2-3163-4AF7-959C-DAC6681F2BF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3028-3134-46A5-BA00-4E46FD8E8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FB2-3163-4AF7-959C-DAC6681F2BF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3028-3134-46A5-BA00-4E46FD8E8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FB2-3163-4AF7-959C-DAC6681F2BF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3028-3134-46A5-BA00-4E46FD8E8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FB2-3163-4AF7-959C-DAC6681F2BF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3028-3134-46A5-BA00-4E46FD8E8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FB2-3163-4AF7-959C-DAC6681F2BF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3028-3134-46A5-BA00-4E46FD8E8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FB2-3163-4AF7-959C-DAC6681F2BF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3028-3134-46A5-BA00-4E46FD8E8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FB2-3163-4AF7-959C-DAC6681F2BF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3028-3134-46A5-BA00-4E46FD8E8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FB2-3163-4AF7-959C-DAC6681F2BF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3028-3134-46A5-BA00-4E46FD8E8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FB2-3163-4AF7-959C-DAC6681F2BF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3028-3134-46A5-BA00-4E46FD8E8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AFB2-3163-4AF7-959C-DAC6681F2BF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68C3028-3134-46A5-BA00-4E46FD8E85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17AFB2-3163-4AF7-959C-DAC6681F2BFD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8C3028-3134-46A5-BA00-4E46FD8E858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zen.yandex.ru/media/id/5b5237690fd17e00a8a96f05/likbez-dlia-vseh-nas-esce-raz-o-27m-zadanii-demoversii-ege-po-biologii-2020-5d94d4a3027a1500b1182a0d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Транскрипция. Матричные РНК. Транспортные РНК. </a:t>
            </a:r>
            <a:r>
              <a:rPr lang="ru-RU"/>
              <a:t>Биосинтез </a:t>
            </a:r>
            <a:r>
              <a:rPr lang="ru-RU" smtClean="0"/>
              <a:t>белка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620688"/>
            <a:ext cx="6400800" cy="1752600"/>
          </a:xfrm>
        </p:spPr>
        <p:txBody>
          <a:bodyPr/>
          <a:lstStyle/>
          <a:p>
            <a:r>
              <a:rPr lang="ru-RU" dirty="0" smtClean="0"/>
              <a:t>Тема урока: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4624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304800"/>
            <a:ext cx="8686800" cy="20574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500" dirty="0" smtClean="0"/>
              <a:t>	</a:t>
            </a:r>
            <a:r>
              <a:rPr lang="ru-RU" altLang="ru-RU" sz="1800" dirty="0" smtClean="0"/>
              <a:t>	Такое последовательное считывание рибосомой заключенного в </a:t>
            </a:r>
            <a:r>
              <a:rPr lang="ru-RU" altLang="ru-RU" sz="1800" dirty="0" err="1" smtClean="0"/>
              <a:t>мРНК</a:t>
            </a:r>
            <a:r>
              <a:rPr lang="ru-RU" altLang="ru-RU" sz="1800" dirty="0" smtClean="0"/>
              <a:t> «текста» продолжается до тех пор, пока процесс не доходит до одного из стоп-кодонов (</a:t>
            </a:r>
            <a:r>
              <a:rPr lang="ru-RU" altLang="ru-RU" sz="1800" b="1" i="1" dirty="0" smtClean="0"/>
              <a:t>терминальных кодонов).</a:t>
            </a:r>
            <a:r>
              <a:rPr lang="ru-RU" altLang="ru-RU" sz="1800" dirty="0" smtClean="0"/>
              <a:t> Такими триплетами являются триплеты УАА, УАГ,УГА.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1800" dirty="0" smtClean="0"/>
              <a:t>		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5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5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5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5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5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5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5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500" dirty="0" smtClean="0"/>
              <a:t> </a:t>
            </a:r>
          </a:p>
        </p:txBody>
      </p:sp>
      <p:sp>
        <p:nvSpPr>
          <p:cNvPr id="47107" name="Oval 3"/>
          <p:cNvSpPr>
            <a:spLocks noChangeArrowheads="1"/>
          </p:cNvSpPr>
          <p:nvPr/>
        </p:nvSpPr>
        <p:spPr bwMode="auto">
          <a:xfrm>
            <a:off x="1066800" y="2895600"/>
            <a:ext cx="304800" cy="304800"/>
          </a:xfrm>
          <a:prstGeom prst="ellipse">
            <a:avLst/>
          </a:prstGeom>
          <a:gradFill rotWithShape="1">
            <a:gsLst>
              <a:gs pos="0">
                <a:srgbClr val="F4DC9A"/>
              </a:gs>
              <a:gs pos="100000">
                <a:srgbClr val="716647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990600" y="3200400"/>
            <a:ext cx="457200" cy="381000"/>
          </a:xfrm>
          <a:prstGeom prst="ellipse">
            <a:avLst/>
          </a:prstGeom>
          <a:gradFill rotWithShape="1">
            <a:gsLst>
              <a:gs pos="0">
                <a:srgbClr val="F4DC9A"/>
              </a:gs>
              <a:gs pos="100000">
                <a:srgbClr val="716647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2286000" y="2819400"/>
            <a:ext cx="304800" cy="304800"/>
          </a:xfrm>
          <a:prstGeom prst="ellipse">
            <a:avLst/>
          </a:prstGeom>
          <a:gradFill rotWithShape="1">
            <a:gsLst>
              <a:gs pos="0">
                <a:srgbClr val="F4DC9A"/>
              </a:gs>
              <a:gs pos="100000">
                <a:srgbClr val="716647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7110" name="Oval 6"/>
          <p:cNvSpPr>
            <a:spLocks noChangeArrowheads="1"/>
          </p:cNvSpPr>
          <p:nvPr/>
        </p:nvSpPr>
        <p:spPr bwMode="auto">
          <a:xfrm>
            <a:off x="2286000" y="3124200"/>
            <a:ext cx="457200" cy="381000"/>
          </a:xfrm>
          <a:prstGeom prst="ellipse">
            <a:avLst/>
          </a:prstGeom>
          <a:gradFill rotWithShape="1">
            <a:gsLst>
              <a:gs pos="0">
                <a:srgbClr val="F4DC9A"/>
              </a:gs>
              <a:gs pos="100000">
                <a:srgbClr val="716647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7111" name="Oval 7"/>
          <p:cNvSpPr>
            <a:spLocks noChangeArrowheads="1"/>
          </p:cNvSpPr>
          <p:nvPr/>
        </p:nvSpPr>
        <p:spPr bwMode="auto">
          <a:xfrm>
            <a:off x="3657600" y="3048000"/>
            <a:ext cx="304800" cy="304800"/>
          </a:xfrm>
          <a:prstGeom prst="ellipse">
            <a:avLst/>
          </a:prstGeom>
          <a:gradFill rotWithShape="1">
            <a:gsLst>
              <a:gs pos="0">
                <a:srgbClr val="F4DC9A"/>
              </a:gs>
              <a:gs pos="100000">
                <a:srgbClr val="716647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7112" name="Oval 8"/>
          <p:cNvSpPr>
            <a:spLocks noChangeArrowheads="1"/>
          </p:cNvSpPr>
          <p:nvPr/>
        </p:nvSpPr>
        <p:spPr bwMode="auto">
          <a:xfrm>
            <a:off x="3657600" y="3352800"/>
            <a:ext cx="457200" cy="457200"/>
          </a:xfrm>
          <a:prstGeom prst="ellipse">
            <a:avLst/>
          </a:prstGeom>
          <a:gradFill rotWithShape="1">
            <a:gsLst>
              <a:gs pos="0">
                <a:srgbClr val="F4DC9A"/>
              </a:gs>
              <a:gs pos="100000">
                <a:srgbClr val="716647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7113" name="Oval 9"/>
          <p:cNvSpPr>
            <a:spLocks noChangeArrowheads="1"/>
          </p:cNvSpPr>
          <p:nvPr/>
        </p:nvSpPr>
        <p:spPr bwMode="auto">
          <a:xfrm>
            <a:off x="5257800" y="3352800"/>
            <a:ext cx="304800" cy="304800"/>
          </a:xfrm>
          <a:prstGeom prst="ellipse">
            <a:avLst/>
          </a:prstGeom>
          <a:gradFill rotWithShape="1">
            <a:gsLst>
              <a:gs pos="0">
                <a:srgbClr val="F4DC9A"/>
              </a:gs>
              <a:gs pos="100000">
                <a:srgbClr val="716647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7114" name="Oval 10"/>
          <p:cNvSpPr>
            <a:spLocks noChangeArrowheads="1"/>
          </p:cNvSpPr>
          <p:nvPr/>
        </p:nvSpPr>
        <p:spPr bwMode="auto">
          <a:xfrm>
            <a:off x="5181600" y="3657600"/>
            <a:ext cx="533400" cy="457200"/>
          </a:xfrm>
          <a:prstGeom prst="ellipse">
            <a:avLst/>
          </a:prstGeom>
          <a:gradFill rotWithShape="1">
            <a:gsLst>
              <a:gs pos="0">
                <a:srgbClr val="F4DC9A"/>
              </a:gs>
              <a:gs pos="100000">
                <a:srgbClr val="716647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7115" name="Oval 11"/>
          <p:cNvSpPr>
            <a:spLocks noChangeArrowheads="1"/>
          </p:cNvSpPr>
          <p:nvPr/>
        </p:nvSpPr>
        <p:spPr bwMode="auto">
          <a:xfrm>
            <a:off x="6705600" y="3048000"/>
            <a:ext cx="304800" cy="304800"/>
          </a:xfrm>
          <a:prstGeom prst="ellipse">
            <a:avLst/>
          </a:prstGeom>
          <a:gradFill rotWithShape="1">
            <a:gsLst>
              <a:gs pos="0">
                <a:srgbClr val="F4DC9A"/>
              </a:gs>
              <a:gs pos="100000">
                <a:srgbClr val="716647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7116" name="Oval 12"/>
          <p:cNvSpPr>
            <a:spLocks noChangeArrowheads="1"/>
          </p:cNvSpPr>
          <p:nvPr/>
        </p:nvSpPr>
        <p:spPr bwMode="auto">
          <a:xfrm>
            <a:off x="6629400" y="3352800"/>
            <a:ext cx="457200" cy="457200"/>
          </a:xfrm>
          <a:prstGeom prst="ellipse">
            <a:avLst/>
          </a:prstGeom>
          <a:gradFill rotWithShape="1">
            <a:gsLst>
              <a:gs pos="0">
                <a:srgbClr val="F4DC9A"/>
              </a:gs>
              <a:gs pos="100000">
                <a:srgbClr val="716647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7117" name="Freeform 13"/>
          <p:cNvSpPr>
            <a:spLocks/>
          </p:cNvSpPr>
          <p:nvPr/>
        </p:nvSpPr>
        <p:spPr bwMode="auto">
          <a:xfrm>
            <a:off x="668338" y="3109913"/>
            <a:ext cx="6850062" cy="584200"/>
          </a:xfrm>
          <a:custGeom>
            <a:avLst/>
            <a:gdLst>
              <a:gd name="T0" fmla="*/ 0 w 4315"/>
              <a:gd name="T1" fmla="*/ 169863 h 368"/>
              <a:gd name="T2" fmla="*/ 173037 w 4315"/>
              <a:gd name="T3" fmla="*/ 98425 h 368"/>
              <a:gd name="T4" fmla="*/ 217487 w 4315"/>
              <a:gd name="T5" fmla="*/ 82550 h 368"/>
              <a:gd name="T6" fmla="*/ 260350 w 4315"/>
              <a:gd name="T7" fmla="*/ 68263 h 368"/>
              <a:gd name="T8" fmla="*/ 1000125 w 4315"/>
              <a:gd name="T9" fmla="*/ 155575 h 368"/>
              <a:gd name="T10" fmla="*/ 1246187 w 4315"/>
              <a:gd name="T11" fmla="*/ 147638 h 368"/>
              <a:gd name="T12" fmla="*/ 1541462 w 4315"/>
              <a:gd name="T13" fmla="*/ 85725 h 368"/>
              <a:gd name="T14" fmla="*/ 1668462 w 4315"/>
              <a:gd name="T15" fmla="*/ 53975 h 368"/>
              <a:gd name="T16" fmla="*/ 1755775 w 4315"/>
              <a:gd name="T17" fmla="*/ 11113 h 368"/>
              <a:gd name="T18" fmla="*/ 1879600 w 4315"/>
              <a:gd name="T19" fmla="*/ 4763 h 368"/>
              <a:gd name="T20" fmla="*/ 1960562 w 4315"/>
              <a:gd name="T21" fmla="*/ 19050 h 368"/>
              <a:gd name="T22" fmla="*/ 2117725 w 4315"/>
              <a:gd name="T23" fmla="*/ 68263 h 368"/>
              <a:gd name="T24" fmla="*/ 2162175 w 4315"/>
              <a:gd name="T25" fmla="*/ 82550 h 368"/>
              <a:gd name="T26" fmla="*/ 2466975 w 4315"/>
              <a:gd name="T27" fmla="*/ 184150 h 368"/>
              <a:gd name="T28" fmla="*/ 2684462 w 4315"/>
              <a:gd name="T29" fmla="*/ 228600 h 368"/>
              <a:gd name="T30" fmla="*/ 2814637 w 4315"/>
              <a:gd name="T31" fmla="*/ 271463 h 368"/>
              <a:gd name="T32" fmla="*/ 3076575 w 4315"/>
              <a:gd name="T33" fmla="*/ 271463 h 368"/>
              <a:gd name="T34" fmla="*/ 3598862 w 4315"/>
              <a:gd name="T35" fmla="*/ 301625 h 368"/>
              <a:gd name="T36" fmla="*/ 3917950 w 4315"/>
              <a:gd name="T37" fmla="*/ 417513 h 368"/>
              <a:gd name="T38" fmla="*/ 4165600 w 4315"/>
              <a:gd name="T39" fmla="*/ 474663 h 368"/>
              <a:gd name="T40" fmla="*/ 4383087 w 4315"/>
              <a:gd name="T41" fmla="*/ 533400 h 368"/>
              <a:gd name="T42" fmla="*/ 4629150 w 4315"/>
              <a:gd name="T43" fmla="*/ 547688 h 368"/>
              <a:gd name="T44" fmla="*/ 5181600 w 4315"/>
              <a:gd name="T45" fmla="*/ 533400 h 368"/>
              <a:gd name="T46" fmla="*/ 5791200 w 4315"/>
              <a:gd name="T47" fmla="*/ 403225 h 368"/>
              <a:gd name="T48" fmla="*/ 5921375 w 4315"/>
              <a:gd name="T49" fmla="*/ 344488 h 368"/>
              <a:gd name="T50" fmla="*/ 5964237 w 4315"/>
              <a:gd name="T51" fmla="*/ 330200 h 368"/>
              <a:gd name="T52" fmla="*/ 6008687 w 4315"/>
              <a:gd name="T53" fmla="*/ 315913 h 368"/>
              <a:gd name="T54" fmla="*/ 6240462 w 4315"/>
              <a:gd name="T55" fmla="*/ 242888 h 368"/>
              <a:gd name="T56" fmla="*/ 6588125 w 4315"/>
              <a:gd name="T57" fmla="*/ 169863 h 368"/>
              <a:gd name="T58" fmla="*/ 6850062 w 4315"/>
              <a:gd name="T59" fmla="*/ 127000 h 368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4315" h="368">
                <a:moveTo>
                  <a:pt x="0" y="107"/>
                </a:moveTo>
                <a:cubicBezTo>
                  <a:pt x="39" y="94"/>
                  <a:pt x="69" y="75"/>
                  <a:pt x="109" y="62"/>
                </a:cubicBezTo>
                <a:cubicBezTo>
                  <a:pt x="118" y="59"/>
                  <a:pt x="128" y="55"/>
                  <a:pt x="137" y="52"/>
                </a:cubicBezTo>
                <a:cubicBezTo>
                  <a:pt x="146" y="49"/>
                  <a:pt x="164" y="43"/>
                  <a:pt x="164" y="43"/>
                </a:cubicBezTo>
                <a:cubicBezTo>
                  <a:pt x="321" y="50"/>
                  <a:pt x="476" y="67"/>
                  <a:pt x="630" y="98"/>
                </a:cubicBezTo>
                <a:cubicBezTo>
                  <a:pt x="764" y="104"/>
                  <a:pt x="723" y="97"/>
                  <a:pt x="785" y="93"/>
                </a:cubicBezTo>
                <a:cubicBezTo>
                  <a:pt x="842" y="86"/>
                  <a:pt x="927" y="64"/>
                  <a:pt x="971" y="54"/>
                </a:cubicBezTo>
                <a:cubicBezTo>
                  <a:pt x="983" y="52"/>
                  <a:pt x="1029" y="42"/>
                  <a:pt x="1051" y="34"/>
                </a:cubicBezTo>
                <a:cubicBezTo>
                  <a:pt x="1073" y="26"/>
                  <a:pt x="1084" y="12"/>
                  <a:pt x="1106" y="7"/>
                </a:cubicBezTo>
                <a:cubicBezTo>
                  <a:pt x="1125" y="2"/>
                  <a:pt x="1166" y="9"/>
                  <a:pt x="1184" y="3"/>
                </a:cubicBezTo>
                <a:cubicBezTo>
                  <a:pt x="1193" y="0"/>
                  <a:pt x="1235" y="12"/>
                  <a:pt x="1235" y="12"/>
                </a:cubicBezTo>
                <a:cubicBezTo>
                  <a:pt x="1330" y="24"/>
                  <a:pt x="1255" y="17"/>
                  <a:pt x="1334" y="43"/>
                </a:cubicBezTo>
                <a:cubicBezTo>
                  <a:pt x="1343" y="46"/>
                  <a:pt x="1362" y="52"/>
                  <a:pt x="1362" y="52"/>
                </a:cubicBezTo>
                <a:cubicBezTo>
                  <a:pt x="1405" y="98"/>
                  <a:pt x="1495" y="105"/>
                  <a:pt x="1554" y="116"/>
                </a:cubicBezTo>
                <a:cubicBezTo>
                  <a:pt x="1599" y="125"/>
                  <a:pt x="1647" y="131"/>
                  <a:pt x="1691" y="144"/>
                </a:cubicBezTo>
                <a:cubicBezTo>
                  <a:pt x="1719" y="152"/>
                  <a:pt x="1745" y="167"/>
                  <a:pt x="1773" y="171"/>
                </a:cubicBezTo>
                <a:cubicBezTo>
                  <a:pt x="1868" y="184"/>
                  <a:pt x="1825" y="159"/>
                  <a:pt x="1938" y="171"/>
                </a:cubicBezTo>
                <a:cubicBezTo>
                  <a:pt x="2113" y="160"/>
                  <a:pt x="2088" y="174"/>
                  <a:pt x="2267" y="190"/>
                </a:cubicBezTo>
                <a:cubicBezTo>
                  <a:pt x="2337" y="196"/>
                  <a:pt x="2404" y="239"/>
                  <a:pt x="2468" y="263"/>
                </a:cubicBezTo>
                <a:cubicBezTo>
                  <a:pt x="2517" y="282"/>
                  <a:pt x="2573" y="290"/>
                  <a:pt x="2624" y="299"/>
                </a:cubicBezTo>
                <a:cubicBezTo>
                  <a:pt x="2672" y="308"/>
                  <a:pt x="2715" y="321"/>
                  <a:pt x="2761" y="336"/>
                </a:cubicBezTo>
                <a:cubicBezTo>
                  <a:pt x="2810" y="352"/>
                  <a:pt x="2864" y="342"/>
                  <a:pt x="2916" y="345"/>
                </a:cubicBezTo>
                <a:cubicBezTo>
                  <a:pt x="3032" y="368"/>
                  <a:pt x="3148" y="349"/>
                  <a:pt x="3264" y="336"/>
                </a:cubicBezTo>
                <a:cubicBezTo>
                  <a:pt x="3394" y="321"/>
                  <a:pt x="3523" y="294"/>
                  <a:pt x="3648" y="254"/>
                </a:cubicBezTo>
                <a:cubicBezTo>
                  <a:pt x="3691" y="224"/>
                  <a:pt x="3664" y="239"/>
                  <a:pt x="3730" y="217"/>
                </a:cubicBezTo>
                <a:cubicBezTo>
                  <a:pt x="3739" y="214"/>
                  <a:pt x="3748" y="211"/>
                  <a:pt x="3757" y="208"/>
                </a:cubicBezTo>
                <a:cubicBezTo>
                  <a:pt x="3766" y="205"/>
                  <a:pt x="3785" y="199"/>
                  <a:pt x="3785" y="199"/>
                </a:cubicBezTo>
                <a:cubicBezTo>
                  <a:pt x="3821" y="161"/>
                  <a:pt x="3882" y="165"/>
                  <a:pt x="3931" y="153"/>
                </a:cubicBezTo>
                <a:cubicBezTo>
                  <a:pt x="4004" y="135"/>
                  <a:pt x="4077" y="123"/>
                  <a:pt x="4150" y="107"/>
                </a:cubicBezTo>
                <a:cubicBezTo>
                  <a:pt x="4203" y="95"/>
                  <a:pt x="4260" y="80"/>
                  <a:pt x="4315" y="8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6308725" y="2498725"/>
            <a:ext cx="2200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мРНК на рибосомах</a:t>
            </a:r>
          </a:p>
        </p:txBody>
      </p:sp>
      <p:sp>
        <p:nvSpPr>
          <p:cNvPr id="47119" name="Freeform 15"/>
          <p:cNvSpPr>
            <a:spLocks/>
          </p:cNvSpPr>
          <p:nvPr/>
        </p:nvSpPr>
        <p:spPr bwMode="auto">
          <a:xfrm>
            <a:off x="985838" y="3208338"/>
            <a:ext cx="614362" cy="2351087"/>
          </a:xfrm>
          <a:custGeom>
            <a:avLst/>
            <a:gdLst>
              <a:gd name="T0" fmla="*/ 233362 w 387"/>
              <a:gd name="T1" fmla="*/ 0 h 1481"/>
              <a:gd name="T2" fmla="*/ 131762 w 387"/>
              <a:gd name="T3" fmla="*/ 361950 h 1481"/>
              <a:gd name="T4" fmla="*/ 58737 w 387"/>
              <a:gd name="T5" fmla="*/ 347662 h 1481"/>
              <a:gd name="T6" fmla="*/ 117475 w 387"/>
              <a:gd name="T7" fmla="*/ 274637 h 1481"/>
              <a:gd name="T8" fmla="*/ 247650 w 387"/>
              <a:gd name="T9" fmla="*/ 361950 h 1481"/>
              <a:gd name="T10" fmla="*/ 306387 w 387"/>
              <a:gd name="T11" fmla="*/ 536575 h 1481"/>
              <a:gd name="T12" fmla="*/ 174625 w 387"/>
              <a:gd name="T13" fmla="*/ 841375 h 1481"/>
              <a:gd name="T14" fmla="*/ 30162 w 387"/>
              <a:gd name="T15" fmla="*/ 957262 h 1481"/>
              <a:gd name="T16" fmla="*/ 1587 w 387"/>
              <a:gd name="T17" fmla="*/ 1044575 h 1481"/>
              <a:gd name="T18" fmla="*/ 73025 w 387"/>
              <a:gd name="T19" fmla="*/ 1276350 h 1481"/>
              <a:gd name="T20" fmla="*/ 204787 w 387"/>
              <a:gd name="T21" fmla="*/ 1304925 h 1481"/>
              <a:gd name="T22" fmla="*/ 495300 w 387"/>
              <a:gd name="T23" fmla="*/ 1422400 h 1481"/>
              <a:gd name="T24" fmla="*/ 611187 w 387"/>
              <a:gd name="T25" fmla="*/ 1508125 h 1481"/>
              <a:gd name="T26" fmla="*/ 596900 w 387"/>
              <a:gd name="T27" fmla="*/ 1697037 h 1481"/>
              <a:gd name="T28" fmla="*/ 552450 w 387"/>
              <a:gd name="T29" fmla="*/ 1711325 h 1481"/>
              <a:gd name="T30" fmla="*/ 523875 w 387"/>
              <a:gd name="T31" fmla="*/ 1741487 h 1481"/>
              <a:gd name="T32" fmla="*/ 436562 w 387"/>
              <a:gd name="T33" fmla="*/ 1798637 h 1481"/>
              <a:gd name="T34" fmla="*/ 377825 w 387"/>
              <a:gd name="T35" fmla="*/ 1857375 h 1481"/>
              <a:gd name="T36" fmla="*/ 276225 w 387"/>
              <a:gd name="T37" fmla="*/ 1885950 h 1481"/>
              <a:gd name="T38" fmla="*/ 190500 w 387"/>
              <a:gd name="T39" fmla="*/ 2016125 h 1481"/>
              <a:gd name="T40" fmla="*/ 219075 w 387"/>
              <a:gd name="T41" fmla="*/ 2351087 h 148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387" h="1481">
                <a:moveTo>
                  <a:pt x="147" y="0"/>
                </a:moveTo>
                <a:cubicBezTo>
                  <a:pt x="209" y="93"/>
                  <a:pt x="179" y="196"/>
                  <a:pt x="83" y="228"/>
                </a:cubicBezTo>
                <a:cubicBezTo>
                  <a:pt x="68" y="225"/>
                  <a:pt x="47" y="231"/>
                  <a:pt x="37" y="219"/>
                </a:cubicBezTo>
                <a:cubicBezTo>
                  <a:pt x="10" y="185"/>
                  <a:pt x="64" y="176"/>
                  <a:pt x="74" y="173"/>
                </a:cubicBezTo>
                <a:cubicBezTo>
                  <a:pt x="116" y="184"/>
                  <a:pt x="132" y="192"/>
                  <a:pt x="156" y="228"/>
                </a:cubicBezTo>
                <a:cubicBezTo>
                  <a:pt x="168" y="265"/>
                  <a:pt x="181" y="301"/>
                  <a:pt x="193" y="338"/>
                </a:cubicBezTo>
                <a:cubicBezTo>
                  <a:pt x="187" y="414"/>
                  <a:pt x="195" y="503"/>
                  <a:pt x="110" y="530"/>
                </a:cubicBezTo>
                <a:cubicBezTo>
                  <a:pt x="75" y="554"/>
                  <a:pt x="38" y="560"/>
                  <a:pt x="19" y="603"/>
                </a:cubicBezTo>
                <a:cubicBezTo>
                  <a:pt x="11" y="621"/>
                  <a:pt x="1" y="658"/>
                  <a:pt x="1" y="658"/>
                </a:cubicBezTo>
                <a:cubicBezTo>
                  <a:pt x="4" y="691"/>
                  <a:pt x="0" y="778"/>
                  <a:pt x="46" y="804"/>
                </a:cubicBezTo>
                <a:cubicBezTo>
                  <a:pt x="71" y="818"/>
                  <a:pt x="101" y="815"/>
                  <a:pt x="129" y="822"/>
                </a:cubicBezTo>
                <a:cubicBezTo>
                  <a:pt x="165" y="860"/>
                  <a:pt x="261" y="882"/>
                  <a:pt x="312" y="896"/>
                </a:cubicBezTo>
                <a:cubicBezTo>
                  <a:pt x="344" y="917"/>
                  <a:pt x="363" y="918"/>
                  <a:pt x="385" y="950"/>
                </a:cubicBezTo>
                <a:cubicBezTo>
                  <a:pt x="382" y="990"/>
                  <a:pt x="387" y="1031"/>
                  <a:pt x="376" y="1069"/>
                </a:cubicBezTo>
                <a:cubicBezTo>
                  <a:pt x="373" y="1078"/>
                  <a:pt x="356" y="1073"/>
                  <a:pt x="348" y="1078"/>
                </a:cubicBezTo>
                <a:cubicBezTo>
                  <a:pt x="341" y="1083"/>
                  <a:pt x="337" y="1092"/>
                  <a:pt x="330" y="1097"/>
                </a:cubicBezTo>
                <a:cubicBezTo>
                  <a:pt x="312" y="1110"/>
                  <a:pt x="293" y="1121"/>
                  <a:pt x="275" y="1133"/>
                </a:cubicBezTo>
                <a:cubicBezTo>
                  <a:pt x="244" y="1153"/>
                  <a:pt x="271" y="1151"/>
                  <a:pt x="238" y="1170"/>
                </a:cubicBezTo>
                <a:cubicBezTo>
                  <a:pt x="228" y="1176"/>
                  <a:pt x="182" y="1186"/>
                  <a:pt x="174" y="1188"/>
                </a:cubicBezTo>
                <a:cubicBezTo>
                  <a:pt x="148" y="1215"/>
                  <a:pt x="132" y="1234"/>
                  <a:pt x="120" y="1270"/>
                </a:cubicBezTo>
                <a:cubicBezTo>
                  <a:pt x="123" y="1325"/>
                  <a:pt x="138" y="1416"/>
                  <a:pt x="138" y="1481"/>
                </a:cubicBezTo>
              </a:path>
            </a:pathLst>
          </a:custGeom>
          <a:noFill/>
          <a:ln w="38100" cap="flat" cmpd="sng">
            <a:solidFill>
              <a:srgbClr val="FFFF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7120" name="Freeform 16"/>
          <p:cNvSpPr>
            <a:spLocks/>
          </p:cNvSpPr>
          <p:nvPr/>
        </p:nvSpPr>
        <p:spPr bwMode="auto">
          <a:xfrm>
            <a:off x="2286000" y="3124200"/>
            <a:ext cx="700088" cy="2597150"/>
          </a:xfrm>
          <a:custGeom>
            <a:avLst/>
            <a:gdLst>
              <a:gd name="T0" fmla="*/ 147638 w 441"/>
              <a:gd name="T1" fmla="*/ 0 h 1636"/>
              <a:gd name="T2" fmla="*/ 74613 w 441"/>
              <a:gd name="T3" fmla="*/ 144463 h 1636"/>
              <a:gd name="T4" fmla="*/ 46038 w 441"/>
              <a:gd name="T5" fmla="*/ 231775 h 1636"/>
              <a:gd name="T6" fmla="*/ 60325 w 441"/>
              <a:gd name="T7" fmla="*/ 581025 h 1636"/>
              <a:gd name="T8" fmla="*/ 147638 w 441"/>
              <a:gd name="T9" fmla="*/ 682625 h 1636"/>
              <a:gd name="T10" fmla="*/ 263525 w 441"/>
              <a:gd name="T11" fmla="*/ 768350 h 1636"/>
              <a:gd name="T12" fmla="*/ 395288 w 441"/>
              <a:gd name="T13" fmla="*/ 957263 h 1636"/>
              <a:gd name="T14" fmla="*/ 481013 w 441"/>
              <a:gd name="T15" fmla="*/ 1131888 h 1636"/>
              <a:gd name="T16" fmla="*/ 466725 w 441"/>
              <a:gd name="T17" fmla="*/ 1306513 h 1636"/>
              <a:gd name="T18" fmla="*/ 263525 w 441"/>
              <a:gd name="T19" fmla="*/ 1495425 h 1636"/>
              <a:gd name="T20" fmla="*/ 206375 w 441"/>
              <a:gd name="T21" fmla="*/ 1566863 h 1636"/>
              <a:gd name="T22" fmla="*/ 192088 w 441"/>
              <a:gd name="T23" fmla="*/ 1611313 h 1636"/>
              <a:gd name="T24" fmla="*/ 161925 w 441"/>
              <a:gd name="T25" fmla="*/ 1654175 h 1636"/>
              <a:gd name="T26" fmla="*/ 176213 w 441"/>
              <a:gd name="T27" fmla="*/ 1944688 h 1636"/>
              <a:gd name="T28" fmla="*/ 293688 w 441"/>
              <a:gd name="T29" fmla="*/ 2046288 h 1636"/>
              <a:gd name="T30" fmla="*/ 365125 w 441"/>
              <a:gd name="T31" fmla="*/ 2105025 h 1636"/>
              <a:gd name="T32" fmla="*/ 481013 w 441"/>
              <a:gd name="T33" fmla="*/ 2133600 h 1636"/>
              <a:gd name="T34" fmla="*/ 700088 w 441"/>
              <a:gd name="T35" fmla="*/ 2032000 h 1636"/>
              <a:gd name="T36" fmla="*/ 684213 w 441"/>
              <a:gd name="T37" fmla="*/ 1871663 h 1636"/>
              <a:gd name="T38" fmla="*/ 598488 w 441"/>
              <a:gd name="T39" fmla="*/ 1828800 h 1636"/>
              <a:gd name="T40" fmla="*/ 466725 w 441"/>
              <a:gd name="T41" fmla="*/ 1770063 h 1636"/>
              <a:gd name="T42" fmla="*/ 277813 w 441"/>
              <a:gd name="T43" fmla="*/ 1843088 h 1636"/>
              <a:gd name="T44" fmla="*/ 249238 w 441"/>
              <a:gd name="T45" fmla="*/ 1885950 h 1636"/>
              <a:gd name="T46" fmla="*/ 220663 w 441"/>
              <a:gd name="T47" fmla="*/ 1973263 h 1636"/>
              <a:gd name="T48" fmla="*/ 220663 w 441"/>
              <a:gd name="T49" fmla="*/ 2393950 h 1636"/>
              <a:gd name="T50" fmla="*/ 206375 w 441"/>
              <a:gd name="T51" fmla="*/ 2568575 h 1636"/>
              <a:gd name="T52" fmla="*/ 133350 w 441"/>
              <a:gd name="T53" fmla="*/ 2582863 h 1636"/>
              <a:gd name="T54" fmla="*/ 90488 w 441"/>
              <a:gd name="T55" fmla="*/ 2597150 h 16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441" h="1636">
                <a:moveTo>
                  <a:pt x="93" y="0"/>
                </a:moveTo>
                <a:cubicBezTo>
                  <a:pt x="64" y="44"/>
                  <a:pt x="62" y="37"/>
                  <a:pt x="47" y="91"/>
                </a:cubicBezTo>
                <a:cubicBezTo>
                  <a:pt x="42" y="110"/>
                  <a:pt x="29" y="146"/>
                  <a:pt x="29" y="146"/>
                </a:cubicBezTo>
                <a:cubicBezTo>
                  <a:pt x="18" y="215"/>
                  <a:pt x="0" y="304"/>
                  <a:pt x="38" y="366"/>
                </a:cubicBezTo>
                <a:cubicBezTo>
                  <a:pt x="52" y="388"/>
                  <a:pt x="77" y="409"/>
                  <a:pt x="93" y="430"/>
                </a:cubicBezTo>
                <a:cubicBezTo>
                  <a:pt x="117" y="460"/>
                  <a:pt x="129" y="472"/>
                  <a:pt x="166" y="484"/>
                </a:cubicBezTo>
                <a:cubicBezTo>
                  <a:pt x="202" y="520"/>
                  <a:pt x="215" y="571"/>
                  <a:pt x="249" y="603"/>
                </a:cubicBezTo>
                <a:cubicBezTo>
                  <a:pt x="262" y="643"/>
                  <a:pt x="290" y="673"/>
                  <a:pt x="303" y="713"/>
                </a:cubicBezTo>
                <a:cubicBezTo>
                  <a:pt x="300" y="750"/>
                  <a:pt x="307" y="789"/>
                  <a:pt x="294" y="823"/>
                </a:cubicBezTo>
                <a:cubicBezTo>
                  <a:pt x="276" y="868"/>
                  <a:pt x="201" y="907"/>
                  <a:pt x="166" y="942"/>
                </a:cubicBezTo>
                <a:cubicBezTo>
                  <a:pt x="143" y="1012"/>
                  <a:pt x="177" y="927"/>
                  <a:pt x="130" y="987"/>
                </a:cubicBezTo>
                <a:cubicBezTo>
                  <a:pt x="124" y="995"/>
                  <a:pt x="125" y="1006"/>
                  <a:pt x="121" y="1015"/>
                </a:cubicBezTo>
                <a:cubicBezTo>
                  <a:pt x="116" y="1025"/>
                  <a:pt x="108" y="1033"/>
                  <a:pt x="102" y="1042"/>
                </a:cubicBezTo>
                <a:cubicBezTo>
                  <a:pt x="105" y="1103"/>
                  <a:pt x="103" y="1164"/>
                  <a:pt x="111" y="1225"/>
                </a:cubicBezTo>
                <a:cubicBezTo>
                  <a:pt x="114" y="1251"/>
                  <a:pt x="178" y="1284"/>
                  <a:pt x="185" y="1289"/>
                </a:cubicBezTo>
                <a:cubicBezTo>
                  <a:pt x="201" y="1300"/>
                  <a:pt x="212" y="1318"/>
                  <a:pt x="230" y="1326"/>
                </a:cubicBezTo>
                <a:cubicBezTo>
                  <a:pt x="253" y="1336"/>
                  <a:pt x="279" y="1336"/>
                  <a:pt x="303" y="1344"/>
                </a:cubicBezTo>
                <a:cubicBezTo>
                  <a:pt x="408" y="1335"/>
                  <a:pt x="412" y="1358"/>
                  <a:pt x="441" y="1280"/>
                </a:cubicBezTo>
                <a:cubicBezTo>
                  <a:pt x="438" y="1246"/>
                  <a:pt x="441" y="1211"/>
                  <a:pt x="431" y="1179"/>
                </a:cubicBezTo>
                <a:cubicBezTo>
                  <a:pt x="426" y="1164"/>
                  <a:pt x="388" y="1157"/>
                  <a:pt x="377" y="1152"/>
                </a:cubicBezTo>
                <a:cubicBezTo>
                  <a:pt x="348" y="1138"/>
                  <a:pt x="325" y="1125"/>
                  <a:pt x="294" y="1115"/>
                </a:cubicBezTo>
                <a:cubicBezTo>
                  <a:pt x="197" y="1127"/>
                  <a:pt x="239" y="1120"/>
                  <a:pt x="175" y="1161"/>
                </a:cubicBezTo>
                <a:cubicBezTo>
                  <a:pt x="169" y="1170"/>
                  <a:pt x="161" y="1178"/>
                  <a:pt x="157" y="1188"/>
                </a:cubicBezTo>
                <a:cubicBezTo>
                  <a:pt x="149" y="1206"/>
                  <a:pt x="139" y="1243"/>
                  <a:pt x="139" y="1243"/>
                </a:cubicBezTo>
                <a:cubicBezTo>
                  <a:pt x="117" y="1396"/>
                  <a:pt x="139" y="1215"/>
                  <a:pt x="139" y="1508"/>
                </a:cubicBezTo>
                <a:cubicBezTo>
                  <a:pt x="139" y="1545"/>
                  <a:pt x="145" y="1585"/>
                  <a:pt x="130" y="1618"/>
                </a:cubicBezTo>
                <a:cubicBezTo>
                  <a:pt x="123" y="1632"/>
                  <a:pt x="99" y="1623"/>
                  <a:pt x="84" y="1627"/>
                </a:cubicBezTo>
                <a:cubicBezTo>
                  <a:pt x="75" y="1629"/>
                  <a:pt x="57" y="1636"/>
                  <a:pt x="57" y="1636"/>
                </a:cubicBezTo>
              </a:path>
            </a:pathLst>
          </a:custGeom>
          <a:noFill/>
          <a:ln w="38100" cap="flat" cmpd="sng">
            <a:solidFill>
              <a:srgbClr val="FFFF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7121" name="Freeform 17"/>
          <p:cNvSpPr>
            <a:spLocks/>
          </p:cNvSpPr>
          <p:nvPr/>
        </p:nvSpPr>
        <p:spPr bwMode="auto">
          <a:xfrm>
            <a:off x="3802063" y="3379788"/>
            <a:ext cx="377825" cy="1938337"/>
          </a:xfrm>
          <a:custGeom>
            <a:avLst/>
            <a:gdLst>
              <a:gd name="T0" fmla="*/ 0 w 238"/>
              <a:gd name="T1" fmla="*/ 1587 h 1221"/>
              <a:gd name="T2" fmla="*/ 58738 w 238"/>
              <a:gd name="T3" fmla="*/ 15875 h 1221"/>
              <a:gd name="T4" fmla="*/ 87313 w 238"/>
              <a:gd name="T5" fmla="*/ 103187 h 1221"/>
              <a:gd name="T6" fmla="*/ 160338 w 238"/>
              <a:gd name="T7" fmla="*/ 481012 h 1221"/>
              <a:gd name="T8" fmla="*/ 320675 w 238"/>
              <a:gd name="T9" fmla="*/ 669925 h 1221"/>
              <a:gd name="T10" fmla="*/ 377825 w 238"/>
              <a:gd name="T11" fmla="*/ 800100 h 1221"/>
              <a:gd name="T12" fmla="*/ 363538 w 238"/>
              <a:gd name="T13" fmla="*/ 974725 h 1221"/>
              <a:gd name="T14" fmla="*/ 131763 w 238"/>
              <a:gd name="T15" fmla="*/ 1163637 h 1221"/>
              <a:gd name="T16" fmla="*/ 44450 w 238"/>
              <a:gd name="T17" fmla="*/ 1322387 h 1221"/>
              <a:gd name="T18" fmla="*/ 160338 w 238"/>
              <a:gd name="T19" fmla="*/ 1525587 h 1221"/>
              <a:gd name="T20" fmla="*/ 188913 w 238"/>
              <a:gd name="T21" fmla="*/ 1860550 h 1221"/>
              <a:gd name="T22" fmla="*/ 131763 w 238"/>
              <a:gd name="T23" fmla="*/ 1931987 h 1221"/>
              <a:gd name="T24" fmla="*/ 0 w 238"/>
              <a:gd name="T25" fmla="*/ 1931987 h 122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38" h="1221">
                <a:moveTo>
                  <a:pt x="0" y="1"/>
                </a:moveTo>
                <a:cubicBezTo>
                  <a:pt x="12" y="4"/>
                  <a:pt x="29" y="0"/>
                  <a:pt x="37" y="10"/>
                </a:cubicBezTo>
                <a:cubicBezTo>
                  <a:pt x="50" y="25"/>
                  <a:pt x="55" y="65"/>
                  <a:pt x="55" y="65"/>
                </a:cubicBezTo>
                <a:cubicBezTo>
                  <a:pt x="64" y="138"/>
                  <a:pt x="67" y="236"/>
                  <a:pt x="101" y="303"/>
                </a:cubicBezTo>
                <a:cubicBezTo>
                  <a:pt x="117" y="334"/>
                  <a:pt x="173" y="395"/>
                  <a:pt x="202" y="422"/>
                </a:cubicBezTo>
                <a:cubicBezTo>
                  <a:pt x="223" y="487"/>
                  <a:pt x="209" y="461"/>
                  <a:pt x="238" y="504"/>
                </a:cubicBezTo>
                <a:cubicBezTo>
                  <a:pt x="235" y="541"/>
                  <a:pt x="236" y="578"/>
                  <a:pt x="229" y="614"/>
                </a:cubicBezTo>
                <a:cubicBezTo>
                  <a:pt x="222" y="650"/>
                  <a:pt x="121" y="720"/>
                  <a:pt x="83" y="733"/>
                </a:cubicBezTo>
                <a:cubicBezTo>
                  <a:pt x="57" y="758"/>
                  <a:pt x="40" y="798"/>
                  <a:pt x="28" y="833"/>
                </a:cubicBezTo>
                <a:cubicBezTo>
                  <a:pt x="35" y="892"/>
                  <a:pt x="40" y="941"/>
                  <a:pt x="101" y="961"/>
                </a:cubicBezTo>
                <a:cubicBezTo>
                  <a:pt x="134" y="1063"/>
                  <a:pt x="137" y="984"/>
                  <a:pt x="119" y="1172"/>
                </a:cubicBezTo>
                <a:cubicBezTo>
                  <a:pt x="117" y="1192"/>
                  <a:pt x="106" y="1213"/>
                  <a:pt x="83" y="1217"/>
                </a:cubicBezTo>
                <a:cubicBezTo>
                  <a:pt x="56" y="1221"/>
                  <a:pt x="28" y="1217"/>
                  <a:pt x="0" y="1217"/>
                </a:cubicBezTo>
              </a:path>
            </a:pathLst>
          </a:custGeom>
          <a:noFill/>
          <a:ln w="38100" cap="flat" cmpd="sng">
            <a:solidFill>
              <a:srgbClr val="FFFF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7122" name="Freeform 18"/>
          <p:cNvSpPr>
            <a:spLocks/>
          </p:cNvSpPr>
          <p:nvPr/>
        </p:nvSpPr>
        <p:spPr bwMode="auto">
          <a:xfrm>
            <a:off x="914400" y="5545138"/>
            <a:ext cx="304800" cy="782637"/>
          </a:xfrm>
          <a:custGeom>
            <a:avLst/>
            <a:gdLst>
              <a:gd name="T0" fmla="*/ 290513 w 192"/>
              <a:gd name="T1" fmla="*/ 0 h 493"/>
              <a:gd name="T2" fmla="*/ 304800 w 192"/>
              <a:gd name="T3" fmla="*/ 187325 h 493"/>
              <a:gd name="T4" fmla="*/ 87313 w 192"/>
              <a:gd name="T5" fmla="*/ 695325 h 493"/>
              <a:gd name="T6" fmla="*/ 0 w 192"/>
              <a:gd name="T7" fmla="*/ 782637 h 49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2" h="493">
                <a:moveTo>
                  <a:pt x="183" y="0"/>
                </a:moveTo>
                <a:cubicBezTo>
                  <a:pt x="186" y="39"/>
                  <a:pt x="192" y="79"/>
                  <a:pt x="192" y="118"/>
                </a:cubicBezTo>
                <a:cubicBezTo>
                  <a:pt x="192" y="217"/>
                  <a:pt x="170" y="400"/>
                  <a:pt x="55" y="438"/>
                </a:cubicBezTo>
                <a:cubicBezTo>
                  <a:pt x="37" y="457"/>
                  <a:pt x="18" y="475"/>
                  <a:pt x="0" y="493"/>
                </a:cubicBezTo>
              </a:path>
            </a:pathLst>
          </a:custGeom>
          <a:noFill/>
          <a:ln w="38100" cap="flat" cmpd="sng">
            <a:solidFill>
              <a:srgbClr val="FFFF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7123" name="Freeform 19"/>
          <p:cNvSpPr>
            <a:spLocks/>
          </p:cNvSpPr>
          <p:nvPr/>
        </p:nvSpPr>
        <p:spPr bwMode="auto">
          <a:xfrm>
            <a:off x="5224463" y="3671888"/>
            <a:ext cx="755650" cy="1060450"/>
          </a:xfrm>
          <a:custGeom>
            <a:avLst/>
            <a:gdLst>
              <a:gd name="T0" fmla="*/ 233363 w 476"/>
              <a:gd name="T1" fmla="*/ 0 h 668"/>
              <a:gd name="T2" fmla="*/ 320675 w 476"/>
              <a:gd name="T3" fmla="*/ 160338 h 668"/>
              <a:gd name="T4" fmla="*/ 363538 w 476"/>
              <a:gd name="T5" fmla="*/ 319088 h 668"/>
              <a:gd name="T6" fmla="*/ 349250 w 476"/>
              <a:gd name="T7" fmla="*/ 581025 h 668"/>
              <a:gd name="T8" fmla="*/ 160338 w 476"/>
              <a:gd name="T9" fmla="*/ 784225 h 668"/>
              <a:gd name="T10" fmla="*/ 44450 w 476"/>
              <a:gd name="T11" fmla="*/ 769938 h 668"/>
              <a:gd name="T12" fmla="*/ 15875 w 476"/>
              <a:gd name="T13" fmla="*/ 682625 h 668"/>
              <a:gd name="T14" fmla="*/ 30163 w 476"/>
              <a:gd name="T15" fmla="*/ 581025 h 668"/>
              <a:gd name="T16" fmla="*/ 219075 w 476"/>
              <a:gd name="T17" fmla="*/ 609600 h 668"/>
              <a:gd name="T18" fmla="*/ 247650 w 476"/>
              <a:gd name="T19" fmla="*/ 654050 h 668"/>
              <a:gd name="T20" fmla="*/ 290513 w 476"/>
              <a:gd name="T21" fmla="*/ 682625 h 668"/>
              <a:gd name="T22" fmla="*/ 304800 w 476"/>
              <a:gd name="T23" fmla="*/ 725488 h 668"/>
              <a:gd name="T24" fmla="*/ 363538 w 476"/>
              <a:gd name="T25" fmla="*/ 812800 h 668"/>
              <a:gd name="T26" fmla="*/ 422275 w 476"/>
              <a:gd name="T27" fmla="*/ 942975 h 668"/>
              <a:gd name="T28" fmla="*/ 436563 w 476"/>
              <a:gd name="T29" fmla="*/ 987425 h 668"/>
              <a:gd name="T30" fmla="*/ 479425 w 476"/>
              <a:gd name="T31" fmla="*/ 1001713 h 668"/>
              <a:gd name="T32" fmla="*/ 609600 w 476"/>
              <a:gd name="T33" fmla="*/ 1060450 h 668"/>
              <a:gd name="T34" fmla="*/ 755650 w 476"/>
              <a:gd name="T35" fmla="*/ 1044575 h 66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476" h="668">
                <a:moveTo>
                  <a:pt x="147" y="0"/>
                </a:moveTo>
                <a:cubicBezTo>
                  <a:pt x="163" y="48"/>
                  <a:pt x="167" y="66"/>
                  <a:pt x="202" y="101"/>
                </a:cubicBezTo>
                <a:cubicBezTo>
                  <a:pt x="222" y="183"/>
                  <a:pt x="212" y="150"/>
                  <a:pt x="229" y="201"/>
                </a:cubicBezTo>
                <a:cubicBezTo>
                  <a:pt x="226" y="256"/>
                  <a:pt x="227" y="311"/>
                  <a:pt x="220" y="366"/>
                </a:cubicBezTo>
                <a:cubicBezTo>
                  <a:pt x="211" y="443"/>
                  <a:pt x="155" y="458"/>
                  <a:pt x="101" y="494"/>
                </a:cubicBezTo>
                <a:cubicBezTo>
                  <a:pt x="77" y="491"/>
                  <a:pt x="48" y="499"/>
                  <a:pt x="28" y="485"/>
                </a:cubicBezTo>
                <a:cubicBezTo>
                  <a:pt x="12" y="474"/>
                  <a:pt x="10" y="430"/>
                  <a:pt x="10" y="430"/>
                </a:cubicBezTo>
                <a:cubicBezTo>
                  <a:pt x="13" y="409"/>
                  <a:pt x="0" y="376"/>
                  <a:pt x="19" y="366"/>
                </a:cubicBezTo>
                <a:cubicBezTo>
                  <a:pt x="45" y="352"/>
                  <a:pt x="105" y="373"/>
                  <a:pt x="138" y="384"/>
                </a:cubicBezTo>
                <a:cubicBezTo>
                  <a:pt x="144" y="393"/>
                  <a:pt x="148" y="404"/>
                  <a:pt x="156" y="412"/>
                </a:cubicBezTo>
                <a:cubicBezTo>
                  <a:pt x="164" y="420"/>
                  <a:pt x="176" y="422"/>
                  <a:pt x="183" y="430"/>
                </a:cubicBezTo>
                <a:cubicBezTo>
                  <a:pt x="189" y="437"/>
                  <a:pt x="187" y="449"/>
                  <a:pt x="192" y="457"/>
                </a:cubicBezTo>
                <a:cubicBezTo>
                  <a:pt x="203" y="476"/>
                  <a:pt x="229" y="512"/>
                  <a:pt x="229" y="512"/>
                </a:cubicBezTo>
                <a:cubicBezTo>
                  <a:pt x="239" y="542"/>
                  <a:pt x="256" y="564"/>
                  <a:pt x="266" y="594"/>
                </a:cubicBezTo>
                <a:cubicBezTo>
                  <a:pt x="269" y="603"/>
                  <a:pt x="268" y="615"/>
                  <a:pt x="275" y="622"/>
                </a:cubicBezTo>
                <a:cubicBezTo>
                  <a:pt x="282" y="629"/>
                  <a:pt x="293" y="627"/>
                  <a:pt x="302" y="631"/>
                </a:cubicBezTo>
                <a:cubicBezTo>
                  <a:pt x="330" y="645"/>
                  <a:pt x="354" y="657"/>
                  <a:pt x="384" y="668"/>
                </a:cubicBezTo>
                <a:cubicBezTo>
                  <a:pt x="415" y="665"/>
                  <a:pt x="476" y="658"/>
                  <a:pt x="476" y="658"/>
                </a:cubicBezTo>
              </a:path>
            </a:pathLst>
          </a:custGeom>
          <a:noFill/>
          <a:ln w="38100" cap="flat" cmpd="sng">
            <a:solidFill>
              <a:srgbClr val="FFFF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7124" name="Freeform 20"/>
          <p:cNvSpPr>
            <a:spLocks/>
          </p:cNvSpPr>
          <p:nvPr/>
        </p:nvSpPr>
        <p:spPr bwMode="auto">
          <a:xfrm>
            <a:off x="6850063" y="3381375"/>
            <a:ext cx="201612" cy="831850"/>
          </a:xfrm>
          <a:custGeom>
            <a:avLst/>
            <a:gdLst>
              <a:gd name="T0" fmla="*/ 0 w 127"/>
              <a:gd name="T1" fmla="*/ 0 h 524"/>
              <a:gd name="T2" fmla="*/ 30162 w 127"/>
              <a:gd name="T3" fmla="*/ 30163 h 524"/>
              <a:gd name="T4" fmla="*/ 44450 w 127"/>
              <a:gd name="T5" fmla="*/ 73025 h 524"/>
              <a:gd name="T6" fmla="*/ 160337 w 127"/>
              <a:gd name="T7" fmla="*/ 174625 h 524"/>
              <a:gd name="T8" fmla="*/ 146050 w 127"/>
              <a:gd name="T9" fmla="*/ 538163 h 524"/>
              <a:gd name="T10" fmla="*/ 117475 w 127"/>
              <a:gd name="T11" fmla="*/ 623888 h 524"/>
              <a:gd name="T12" fmla="*/ 101600 w 127"/>
              <a:gd name="T13" fmla="*/ 668338 h 524"/>
              <a:gd name="T14" fmla="*/ 117475 w 127"/>
              <a:gd name="T15" fmla="*/ 784225 h 524"/>
              <a:gd name="T16" fmla="*/ 146050 w 127"/>
              <a:gd name="T17" fmla="*/ 827088 h 5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27" h="524">
                <a:moveTo>
                  <a:pt x="0" y="0"/>
                </a:moveTo>
                <a:cubicBezTo>
                  <a:pt x="6" y="6"/>
                  <a:pt x="14" y="11"/>
                  <a:pt x="19" y="19"/>
                </a:cubicBezTo>
                <a:cubicBezTo>
                  <a:pt x="24" y="27"/>
                  <a:pt x="22" y="38"/>
                  <a:pt x="28" y="46"/>
                </a:cubicBezTo>
                <a:cubicBezTo>
                  <a:pt x="55" y="82"/>
                  <a:pt x="69" y="89"/>
                  <a:pt x="101" y="110"/>
                </a:cubicBezTo>
                <a:cubicBezTo>
                  <a:pt x="127" y="190"/>
                  <a:pt x="119" y="258"/>
                  <a:pt x="92" y="339"/>
                </a:cubicBezTo>
                <a:cubicBezTo>
                  <a:pt x="86" y="357"/>
                  <a:pt x="80" y="375"/>
                  <a:pt x="74" y="393"/>
                </a:cubicBezTo>
                <a:cubicBezTo>
                  <a:pt x="71" y="402"/>
                  <a:pt x="64" y="421"/>
                  <a:pt x="64" y="421"/>
                </a:cubicBezTo>
                <a:cubicBezTo>
                  <a:pt x="67" y="445"/>
                  <a:pt x="69" y="470"/>
                  <a:pt x="74" y="494"/>
                </a:cubicBezTo>
                <a:cubicBezTo>
                  <a:pt x="80" y="524"/>
                  <a:pt x="75" y="521"/>
                  <a:pt x="92" y="521"/>
                </a:cubicBezTo>
              </a:path>
            </a:pathLst>
          </a:custGeom>
          <a:noFill/>
          <a:ln w="38100" cap="flat" cmpd="sng">
            <a:solidFill>
              <a:srgbClr val="FFFF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7125" name="Text Box 21"/>
          <p:cNvSpPr txBox="1">
            <a:spLocks noChangeArrowheads="1"/>
          </p:cNvSpPr>
          <p:nvPr/>
        </p:nvSpPr>
        <p:spPr bwMode="auto">
          <a:xfrm>
            <a:off x="1066800" y="6172200"/>
            <a:ext cx="776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1600" b="1" i="1">
                <a:latin typeface="Arial" charset="0"/>
              </a:rPr>
              <a:t>белок</a:t>
            </a:r>
          </a:p>
        </p:txBody>
      </p:sp>
      <p:sp>
        <p:nvSpPr>
          <p:cNvPr id="47126" name="Text Box 22"/>
          <p:cNvSpPr txBox="1">
            <a:spLocks noChangeArrowheads="1"/>
          </p:cNvSpPr>
          <p:nvPr/>
        </p:nvSpPr>
        <p:spPr bwMode="auto">
          <a:xfrm>
            <a:off x="4648200" y="5562600"/>
            <a:ext cx="398621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Наконец, ферменты разрушают эту</a:t>
            </a:r>
          </a:p>
          <a:p>
            <a:pPr>
              <a:defRPr/>
            </a:pPr>
            <a:r>
              <a:rPr lang="ru-RU" alt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молекулу мРНК, расщепляя ее до </a:t>
            </a:r>
          </a:p>
          <a:p>
            <a:pPr>
              <a:defRPr/>
            </a:pPr>
            <a:r>
              <a:rPr lang="ru-RU" alt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отдельных нуклеотидов.</a:t>
            </a:r>
          </a:p>
        </p:txBody>
      </p:sp>
    </p:spTree>
    <p:extLst>
      <p:ext uri="{BB962C8B-B14F-4D97-AF65-F5344CB8AC3E}">
        <p14:creationId xmlns="" xmlns:p14="http://schemas.microsoft.com/office/powerpoint/2010/main" val="12981361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47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4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4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4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4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animBg="1"/>
      <p:bldP spid="47108" grpId="0" animBg="1"/>
      <p:bldP spid="47109" grpId="0" animBg="1"/>
      <p:bldP spid="47110" grpId="0" animBg="1"/>
      <p:bldP spid="47111" grpId="0" animBg="1"/>
      <p:bldP spid="47112" grpId="0" animBg="1"/>
      <p:bldP spid="47113" grpId="0" animBg="1"/>
      <p:bldP spid="47114" grpId="0" animBg="1"/>
      <p:bldP spid="47115" grpId="0" animBg="1"/>
      <p:bldP spid="47116" grpId="0" animBg="1"/>
      <p:bldP spid="47117" grpId="0" animBg="1"/>
      <p:bldP spid="47118" grpId="0"/>
      <p:bldP spid="47119" grpId="0" animBg="1"/>
      <p:bldP spid="47120" grpId="0" animBg="1"/>
      <p:bldP spid="47121" grpId="0" animBg="1"/>
      <p:bldP spid="47122" grpId="0" animBg="1"/>
      <p:bldP spid="47123" grpId="0" animBg="1"/>
      <p:bldP spid="47124" grpId="0" animBg="1"/>
      <p:bldP spid="47125" grpId="0"/>
      <p:bldP spid="471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s://avatars.mds.yandex.net/get-zen_doc/114080/pub_5d94d4a3027a1500b1182a0d_5d9554aa04af1f00aff93e87/scale_12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1"/>
            <a:ext cx="8172097" cy="572727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224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Задача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Дана смысловая цепь молекулы ДНК:</a:t>
            </a:r>
          </a:p>
          <a:p>
            <a:pPr marL="0" indent="0">
              <a:buNone/>
            </a:pPr>
            <a:r>
              <a:rPr lang="ru-RU" b="1" dirty="0" smtClean="0"/>
              <a:t>5‘ ТГЦГЦТГЦАЦЦАГЦТ 3‘ </a:t>
            </a:r>
          </a:p>
          <a:p>
            <a:pPr marL="0" indent="0">
              <a:buNone/>
            </a:pPr>
            <a:r>
              <a:rPr lang="ru-RU" dirty="0" smtClean="0"/>
              <a:t>Постройте транскрибируемую цепь ДНК, молекулу </a:t>
            </a:r>
            <a:r>
              <a:rPr lang="ru-RU" dirty="0" err="1" smtClean="0"/>
              <a:t>иРНК</a:t>
            </a:r>
            <a:r>
              <a:rPr lang="ru-RU" dirty="0" smtClean="0"/>
              <a:t>, и фрагмент молекулы белка, который синтезируется на </a:t>
            </a:r>
            <a:r>
              <a:rPr lang="ru-RU" dirty="0" err="1" smtClean="0"/>
              <a:t>иРНК</a:t>
            </a:r>
            <a:r>
              <a:rPr lang="ru-RU" dirty="0"/>
              <a:t>-</a:t>
            </a:r>
            <a:r>
              <a:rPr lang="ru-RU" dirty="0" smtClean="0"/>
              <a:t>матрице.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310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7"/>
            <a:ext cx="9289032" cy="4320481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 </a:t>
            </a:r>
          </a:p>
          <a:p>
            <a:pPr marL="0" indent="0">
              <a:buNone/>
            </a:pPr>
            <a:r>
              <a:rPr lang="ru-RU" sz="2800" b="1" dirty="0" smtClean="0"/>
              <a:t>ДНК</a:t>
            </a:r>
            <a:r>
              <a:rPr lang="ru-RU" b="1" dirty="0" smtClean="0"/>
              <a:t> 5</a:t>
            </a:r>
            <a:r>
              <a:rPr lang="ru-RU" b="1" dirty="0"/>
              <a:t>‘ </a:t>
            </a:r>
            <a:r>
              <a:rPr lang="ru-RU" b="1" dirty="0" smtClean="0"/>
              <a:t> Т Г Ц Г Ц Т Г Ц А Ц </a:t>
            </a:r>
            <a:r>
              <a:rPr lang="ru-RU" b="1" dirty="0" err="1" smtClean="0"/>
              <a:t>Ц</a:t>
            </a:r>
            <a:r>
              <a:rPr lang="ru-RU" b="1" dirty="0" smtClean="0"/>
              <a:t> А Г Ц Т  3</a:t>
            </a:r>
            <a:r>
              <a:rPr lang="ru-RU" b="1" dirty="0"/>
              <a:t>‘ </a:t>
            </a:r>
            <a:r>
              <a:rPr lang="ru-RU" sz="1400" b="1" dirty="0" smtClean="0">
                <a:solidFill>
                  <a:srgbClr val="002060"/>
                </a:solidFill>
              </a:rPr>
              <a:t>СМЫСЛОВАЯ ЦЕПЬ</a:t>
            </a:r>
          </a:p>
          <a:p>
            <a:pPr marL="0" indent="0">
              <a:buNone/>
            </a:pPr>
            <a:r>
              <a:rPr lang="ru-RU" b="1" dirty="0" smtClean="0"/>
              <a:t>         3‘  А Ц Г Ц Г А Ц Г Т Г </a:t>
            </a:r>
            <a:r>
              <a:rPr lang="ru-RU" b="1" dirty="0" err="1" smtClean="0"/>
              <a:t>Г</a:t>
            </a:r>
            <a:r>
              <a:rPr lang="ru-RU" b="1" dirty="0" smtClean="0"/>
              <a:t> Т Ц  Г А   5‘</a:t>
            </a:r>
            <a:r>
              <a:rPr lang="ru-RU" sz="2000" b="1" dirty="0" smtClean="0"/>
              <a:t> </a:t>
            </a:r>
            <a:r>
              <a:rPr lang="ru-RU" sz="1400" b="1" dirty="0" smtClean="0">
                <a:solidFill>
                  <a:srgbClr val="002060"/>
                </a:solidFill>
              </a:rPr>
              <a:t>ТРАНСКРИБИРУЕМАЯ ЦЕПЬ</a:t>
            </a:r>
          </a:p>
          <a:p>
            <a:pPr marL="0" indent="0">
              <a:buNone/>
            </a:pPr>
            <a:r>
              <a:rPr lang="ru-RU" sz="2800" b="1" dirty="0" err="1" smtClean="0"/>
              <a:t>иРНК</a:t>
            </a:r>
            <a:endParaRPr lang="ru-RU" sz="2800" b="1" dirty="0" smtClean="0"/>
          </a:p>
          <a:p>
            <a:pPr marL="0" indent="0">
              <a:buNone/>
            </a:pPr>
            <a:r>
              <a:rPr lang="ru-RU" b="1" dirty="0" smtClean="0"/>
              <a:t>          5‘  У Г Ц Г Ц У Г Ц А Ц </a:t>
            </a:r>
            <a:r>
              <a:rPr lang="ru-RU" b="1" dirty="0" err="1" smtClean="0"/>
              <a:t>Ц</a:t>
            </a:r>
            <a:r>
              <a:rPr lang="ru-RU" b="1" dirty="0" smtClean="0"/>
              <a:t> А Г Ц У  3‘ </a:t>
            </a:r>
          </a:p>
          <a:p>
            <a:pPr marL="0" indent="0">
              <a:buNone/>
            </a:pPr>
            <a:r>
              <a:rPr lang="ru-RU" sz="1800" b="1" dirty="0" smtClean="0"/>
              <a:t>БЕЛОК                  </a:t>
            </a:r>
            <a:r>
              <a:rPr lang="ru-RU" sz="2800" b="1" dirty="0" err="1" smtClean="0"/>
              <a:t>цис</a:t>
            </a:r>
            <a:r>
              <a:rPr lang="ru-RU" sz="2800" b="1" dirty="0" smtClean="0"/>
              <a:t> – ала – ала –   про-  ала</a:t>
            </a:r>
            <a:endParaRPr lang="ru-RU" sz="1800" b="1" dirty="0" smtClean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sz="1600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8848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Для решения задач на </a:t>
            </a:r>
            <a:r>
              <a:rPr lang="ru-RU" sz="3600" b="1" dirty="0" err="1" smtClean="0">
                <a:solidFill>
                  <a:schemeClr val="accent3">
                    <a:lumMod val="50000"/>
                  </a:schemeClr>
                </a:solidFill>
              </a:rPr>
              <a:t>антипараллельность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 важно учитывать:</a:t>
            </a:r>
            <a:endParaRPr lang="ru-RU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1) Молекула ДНК состоит их двух спирально закрученных полинуклеотидных комплементарных друг другу цепей:</a:t>
            </a:r>
          </a:p>
          <a:p>
            <a:r>
              <a:rPr lang="ru-RU" i="1" dirty="0"/>
              <a:t>Смысловая</a:t>
            </a:r>
            <a:r>
              <a:rPr lang="ru-RU" dirty="0"/>
              <a:t> (кодирующая) цепь ДНК, несет последовательность нуклеотидов, кодирующих наследственную информацию.</a:t>
            </a:r>
          </a:p>
          <a:p>
            <a:r>
              <a:rPr lang="ru-RU" i="1" dirty="0"/>
              <a:t>Матричная</a:t>
            </a:r>
            <a:r>
              <a:rPr lang="ru-RU" dirty="0"/>
              <a:t> (транскрибируемая) цепь, служит матрицей для синтеза </a:t>
            </a:r>
            <a:r>
              <a:rPr lang="ru-RU" dirty="0" err="1"/>
              <a:t>мРНК</a:t>
            </a:r>
            <a:r>
              <a:rPr lang="ru-RU" dirty="0"/>
              <a:t>, </a:t>
            </a:r>
            <a:r>
              <a:rPr lang="ru-RU" dirty="0" err="1"/>
              <a:t>тРНК</a:t>
            </a:r>
            <a:r>
              <a:rPr lang="ru-RU" dirty="0"/>
              <a:t>, </a:t>
            </a:r>
            <a:r>
              <a:rPr lang="ru-RU" dirty="0" err="1" smtClean="0"/>
              <a:t>рРНК</a:t>
            </a:r>
            <a:r>
              <a:rPr lang="ru-RU" dirty="0" smtClean="0"/>
              <a:t>, </a:t>
            </a:r>
            <a:r>
              <a:rPr lang="ru-RU" dirty="0"/>
              <a:t>регуляторной </a:t>
            </a:r>
            <a:r>
              <a:rPr lang="ru-RU" dirty="0" smtClean="0"/>
              <a:t>РНК.</a:t>
            </a:r>
            <a:endParaRPr lang="ru-RU" dirty="0"/>
          </a:p>
          <a:p>
            <a:r>
              <a:rPr lang="ru-RU" dirty="0"/>
              <a:t>2) РНК-полимераза движется по молекуле ДНК в направлении 3' → 5' матричной (транскрибируемой) цепи</a:t>
            </a:r>
          </a:p>
          <a:p>
            <a:r>
              <a:rPr lang="ru-RU" dirty="0"/>
              <a:t>3) Синтез цепи РНК (любой) идет антипараллельно, 5'- → З'-конец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6714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4) Антикодон на </a:t>
            </a:r>
            <a:r>
              <a:rPr lang="ru-RU" dirty="0" err="1"/>
              <a:t>тРНК</a:t>
            </a:r>
            <a:r>
              <a:rPr lang="ru-RU" dirty="0"/>
              <a:t> </a:t>
            </a:r>
            <a:r>
              <a:rPr lang="ru-RU" i="1" dirty="0"/>
              <a:t>"читается"</a:t>
            </a:r>
            <a:r>
              <a:rPr lang="ru-RU" dirty="0"/>
              <a:t> в направлении 3' → 5'</a:t>
            </a:r>
          </a:p>
          <a:p>
            <a:r>
              <a:rPr lang="ru-RU" dirty="0"/>
              <a:t>5) Кодон на </a:t>
            </a:r>
            <a:r>
              <a:rPr lang="ru-RU" dirty="0" err="1"/>
              <a:t>иРНК</a:t>
            </a:r>
            <a:r>
              <a:rPr lang="ru-RU" dirty="0"/>
              <a:t> </a:t>
            </a:r>
            <a:r>
              <a:rPr lang="ru-RU" i="1" dirty="0"/>
              <a:t>"читается"</a:t>
            </a:r>
            <a:r>
              <a:rPr lang="ru-RU" dirty="0"/>
              <a:t> в направлении 5'- → З'</a:t>
            </a:r>
          </a:p>
          <a:p>
            <a:r>
              <a:rPr lang="ru-RU" dirty="0"/>
              <a:t>6) </a:t>
            </a:r>
            <a:r>
              <a:rPr lang="ru-RU" dirty="0" err="1"/>
              <a:t>иРНК</a:t>
            </a:r>
            <a:r>
              <a:rPr lang="ru-RU" dirty="0"/>
              <a:t> транслируется в направлении 5'- → З'</a:t>
            </a:r>
          </a:p>
          <a:p>
            <a:r>
              <a:rPr lang="ru-RU" dirty="0"/>
              <a:t>7) Кодон и антикодон спариваются антипараллельно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69283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https://zen.yandex.ru/media/id/5b5237690fd17e00a8a96f05/likbez-dlia-vseh-nas-esce-raz-o-27m-zadanii-demoversii-ege-po-biologii-2020-5d94d4a3027a1500b1182a0d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1902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§ 16 </a:t>
            </a:r>
            <a:r>
              <a:rPr lang="ru-RU" dirty="0" err="1" smtClean="0"/>
              <a:t>стр</a:t>
            </a:r>
            <a:r>
              <a:rPr lang="ru-RU" dirty="0" smtClean="0"/>
              <a:t> 114 – 115</a:t>
            </a:r>
          </a:p>
          <a:p>
            <a:r>
              <a:rPr lang="ru-RU" dirty="0" smtClean="0"/>
              <a:t>§ 17 </a:t>
            </a:r>
            <a:r>
              <a:rPr lang="ru-RU" dirty="0" err="1" smtClean="0"/>
              <a:t>стр</a:t>
            </a:r>
            <a:r>
              <a:rPr lang="ru-RU" dirty="0" smtClean="0"/>
              <a:t> 119 – 122</a:t>
            </a:r>
          </a:p>
          <a:p>
            <a:r>
              <a:rPr lang="ru-RU" dirty="0" smtClean="0"/>
              <a:t>Задача 6 стр. 128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695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altLang="ru-RU" sz="4400" dirty="0" smtClean="0"/>
              <a:t>АССИМИЛЯЦИЯ</a:t>
            </a:r>
            <a:r>
              <a:rPr lang="ru-RU" altLang="ru-RU" dirty="0" smtClean="0"/>
              <a:t> – НАБОР РЕАКЦИЙ БИОЛОГИЧЕССКОГО СИНТЕЗА КЛЕТКИ (ПЛАСТИЧЕССКИЙ ОБМЕН</a:t>
            </a:r>
            <a:r>
              <a:rPr lang="en-US" altLang="ru-RU" dirty="0" smtClean="0"/>
              <a:t>)</a:t>
            </a:r>
            <a:endParaRPr lang="ru-RU" altLang="ru-RU" dirty="0" smtClean="0"/>
          </a:p>
          <a:p>
            <a:r>
              <a:rPr lang="ru-RU" altLang="ru-RU" sz="4400" dirty="0" smtClean="0"/>
              <a:t>Первичная структура белка-</a:t>
            </a:r>
            <a:r>
              <a:rPr lang="ru-RU" altLang="ru-RU" dirty="0" smtClean="0"/>
              <a:t>последовательность аминокислот в составе полипептидной цепи</a:t>
            </a:r>
            <a:r>
              <a:rPr lang="en-US" altLang="ru-RU" dirty="0" smtClean="0"/>
              <a:t>.</a:t>
            </a:r>
            <a:endParaRPr lang="ru-RU" altLang="ru-RU" dirty="0" smtClean="0"/>
          </a:p>
          <a:p>
            <a:r>
              <a:rPr lang="ru-RU" altLang="ru-RU" sz="4400" dirty="0" smtClean="0"/>
              <a:t>Ген </a:t>
            </a:r>
            <a:r>
              <a:rPr lang="ru-RU" altLang="ru-RU" dirty="0" smtClean="0"/>
              <a:t>– участок ДНК в котором содержится информация о первичной структуре одного белка</a:t>
            </a:r>
            <a:r>
              <a:rPr lang="en-US" altLang="ru-RU" dirty="0" smtClean="0"/>
              <a:t>.</a:t>
            </a:r>
            <a:endParaRPr lang="ru-RU" altLang="ru-RU" dirty="0" smtClean="0"/>
          </a:p>
          <a:p>
            <a:r>
              <a:rPr lang="ru-RU" alt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</a:t>
            </a:r>
            <a:r>
              <a:rPr lang="ru-RU" alt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РИПЛЕТ</a:t>
            </a:r>
            <a:r>
              <a:rPr lang="ru-RU" alt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последовательность из 3-х расположенных друг за другом нуклеотидов</a:t>
            </a:r>
            <a:r>
              <a:rPr lang="en-US" alt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alt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alt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7216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5" name="Picture 2" descr="https://ds04.infourok.ru/uploads/ex/1158/00165877-12ae88b9/img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0"/>
            <a:ext cx="5316054" cy="70880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https://konspekta.net/studopediaru/baza19/2247970826479.files/image01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522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konspekta.net/studopediaru/baza19/2247970826479.files/image0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11185"/>
            <a:ext cx="6729356" cy="57606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9922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f2.ppt-online.org/files2/slide/a/Ah3EvBsK5bDqdkRie9ju1TPzGQS7ImMaCyNXwt/slide-4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7836074" cy="43924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850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Стадии транскрипции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442108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1. Связывание РНК-полимеразы с промотором.</a:t>
            </a:r>
          </a:p>
          <a:p>
            <a:pPr marL="0" indent="0">
              <a:buNone/>
            </a:pPr>
            <a:r>
              <a:rPr lang="ru-RU" dirty="0" smtClean="0"/>
              <a:t>2. Инициация – начало синтеза молекулы РНК.</a:t>
            </a:r>
          </a:p>
          <a:p>
            <a:pPr marL="0" indent="0">
              <a:buNone/>
            </a:pPr>
            <a:r>
              <a:rPr lang="ru-RU" dirty="0" smtClean="0"/>
              <a:t>3. Элонгация – рост цепи молекулы РНК.</a:t>
            </a:r>
          </a:p>
          <a:p>
            <a:pPr marL="0" indent="0">
              <a:buNone/>
            </a:pPr>
            <a:r>
              <a:rPr lang="ru-RU" dirty="0" smtClean="0"/>
              <a:t>4. </a:t>
            </a:r>
            <a:r>
              <a:rPr lang="ru-RU" dirty="0" err="1" smtClean="0"/>
              <a:t>Терминация</a:t>
            </a:r>
            <a:r>
              <a:rPr lang="ru-RU" dirty="0" smtClean="0"/>
              <a:t> – завершение синтеза РНК.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507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3987800" cy="6096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200" b="1" i="1" smtClean="0">
                <a:solidFill>
                  <a:schemeClr val="tx1"/>
                </a:solidFill>
                <a:latin typeface="Verdana" pitchFamily="34" charset="0"/>
              </a:rPr>
              <a:t>ТРАНСЛЯЦИЯ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09600"/>
            <a:ext cx="8686800" cy="6248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ru-RU" altLang="ru-RU" sz="1800" dirty="0" smtClean="0"/>
              <a:t>		Второй этап биосинтеза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altLang="ru-RU" sz="1800" dirty="0" smtClean="0"/>
              <a:t>	</a:t>
            </a:r>
            <a:r>
              <a:rPr lang="ru-RU" altLang="ru-RU" sz="1800" b="1" i="1" dirty="0" smtClean="0">
                <a:solidFill>
                  <a:schemeClr val="tx2"/>
                </a:solidFill>
              </a:rPr>
              <a:t>Трансляция</a:t>
            </a:r>
            <a:r>
              <a:rPr lang="ru-RU" altLang="ru-RU" sz="1800" b="1" i="1" dirty="0" smtClean="0"/>
              <a:t>– перевод последовательности нуклеотидов в последовательность аминокислот белка.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altLang="ru-RU" sz="1600" b="1" i="1" dirty="0" smtClean="0"/>
              <a:t>	</a:t>
            </a:r>
            <a:r>
              <a:rPr lang="ru-RU" altLang="ru-RU" sz="1800" b="1" i="1" dirty="0" smtClean="0"/>
              <a:t>	</a:t>
            </a:r>
            <a:endParaRPr lang="ru-RU" altLang="ru-RU" sz="1800" dirty="0" smtClean="0"/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altLang="ru-RU" sz="1600" dirty="0" smtClean="0"/>
              <a:t>	</a:t>
            </a:r>
            <a:endParaRPr lang="ru-RU" altLang="ru-RU" sz="1800" b="1" i="1" dirty="0" smtClean="0"/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altLang="ru-RU" sz="1800" b="1" i="1" dirty="0" smtClean="0"/>
              <a:t>	</a:t>
            </a:r>
            <a:endParaRPr lang="ru-RU" altLang="ru-RU" sz="1800" dirty="0" smtClean="0"/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838200" y="3962400"/>
            <a:ext cx="1752600" cy="16002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914400" y="3200400"/>
            <a:ext cx="1143000" cy="10668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endParaRPr lang="ru-RU" altLang="ru-RU" sz="1400">
              <a:solidFill>
                <a:srgbClr val="66FF99"/>
              </a:solidFill>
              <a:latin typeface="Arial" charset="0"/>
            </a:endParaRPr>
          </a:p>
        </p:txBody>
      </p:sp>
      <p:sp>
        <p:nvSpPr>
          <p:cNvPr id="44038" name="Oval 6"/>
          <p:cNvSpPr>
            <a:spLocks noChangeArrowheads="1"/>
          </p:cNvSpPr>
          <p:nvPr/>
        </p:nvSpPr>
        <p:spPr bwMode="auto">
          <a:xfrm>
            <a:off x="3810000" y="3200400"/>
            <a:ext cx="1143000" cy="10668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endParaRPr lang="ru-RU" altLang="ru-RU" sz="1400">
              <a:solidFill>
                <a:srgbClr val="66FF99"/>
              </a:solidFill>
              <a:latin typeface="Arial" charset="0"/>
            </a:endParaRPr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3733800" y="3886200"/>
            <a:ext cx="1752600" cy="16002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609600" y="3886200"/>
            <a:ext cx="4032250" cy="400050"/>
          </a:xfrm>
          <a:custGeom>
            <a:avLst/>
            <a:gdLst>
              <a:gd name="T0" fmla="*/ 0 w 2540"/>
              <a:gd name="T1" fmla="*/ 400050 h 252"/>
              <a:gd name="T2" fmla="*/ 50800 w 2540"/>
              <a:gd name="T3" fmla="*/ 361950 h 252"/>
              <a:gd name="T4" fmla="*/ 127000 w 2540"/>
              <a:gd name="T5" fmla="*/ 336550 h 252"/>
              <a:gd name="T6" fmla="*/ 203200 w 2540"/>
              <a:gd name="T7" fmla="*/ 292100 h 252"/>
              <a:gd name="T8" fmla="*/ 279400 w 2540"/>
              <a:gd name="T9" fmla="*/ 273050 h 252"/>
              <a:gd name="T10" fmla="*/ 377825 w 2540"/>
              <a:gd name="T11" fmla="*/ 288925 h 252"/>
              <a:gd name="T12" fmla="*/ 479425 w 2540"/>
              <a:gd name="T13" fmla="*/ 303213 h 252"/>
              <a:gd name="T14" fmla="*/ 652463 w 2540"/>
              <a:gd name="T15" fmla="*/ 347663 h 252"/>
              <a:gd name="T16" fmla="*/ 784225 w 2540"/>
              <a:gd name="T17" fmla="*/ 347663 h 252"/>
              <a:gd name="T18" fmla="*/ 900113 w 2540"/>
              <a:gd name="T19" fmla="*/ 347663 h 252"/>
              <a:gd name="T20" fmla="*/ 957263 w 2540"/>
              <a:gd name="T21" fmla="*/ 333375 h 252"/>
              <a:gd name="T22" fmla="*/ 1233488 w 2540"/>
              <a:gd name="T23" fmla="*/ 231775 h 252"/>
              <a:gd name="T24" fmla="*/ 1481138 w 2540"/>
              <a:gd name="T25" fmla="*/ 115888 h 252"/>
              <a:gd name="T26" fmla="*/ 1712913 w 2540"/>
              <a:gd name="T27" fmla="*/ 85725 h 252"/>
              <a:gd name="T28" fmla="*/ 2044700 w 2540"/>
              <a:gd name="T29" fmla="*/ 44450 h 252"/>
              <a:gd name="T30" fmla="*/ 2159000 w 2540"/>
              <a:gd name="T31" fmla="*/ 63500 h 252"/>
              <a:gd name="T32" fmla="*/ 2438400 w 2540"/>
              <a:gd name="T33" fmla="*/ 101600 h 252"/>
              <a:gd name="T34" fmla="*/ 2781300 w 2540"/>
              <a:gd name="T35" fmla="*/ 69850 h 252"/>
              <a:gd name="T36" fmla="*/ 3079750 w 2540"/>
              <a:gd name="T37" fmla="*/ 101600 h 252"/>
              <a:gd name="T38" fmla="*/ 3708400 w 2540"/>
              <a:gd name="T39" fmla="*/ 69850 h 252"/>
              <a:gd name="T40" fmla="*/ 3852863 w 2540"/>
              <a:gd name="T41" fmla="*/ 57150 h 252"/>
              <a:gd name="T42" fmla="*/ 4032250 w 2540"/>
              <a:gd name="T43" fmla="*/ 0 h 25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540" h="252">
                <a:moveTo>
                  <a:pt x="0" y="252"/>
                </a:moveTo>
                <a:cubicBezTo>
                  <a:pt x="17" y="246"/>
                  <a:pt x="19" y="236"/>
                  <a:pt x="32" y="228"/>
                </a:cubicBezTo>
                <a:cubicBezTo>
                  <a:pt x="44" y="221"/>
                  <a:pt x="66" y="217"/>
                  <a:pt x="80" y="212"/>
                </a:cubicBezTo>
                <a:cubicBezTo>
                  <a:pt x="96" y="207"/>
                  <a:pt x="112" y="189"/>
                  <a:pt x="128" y="184"/>
                </a:cubicBezTo>
                <a:cubicBezTo>
                  <a:pt x="144" y="179"/>
                  <a:pt x="160" y="177"/>
                  <a:pt x="176" y="172"/>
                </a:cubicBezTo>
                <a:cubicBezTo>
                  <a:pt x="198" y="165"/>
                  <a:pt x="216" y="192"/>
                  <a:pt x="238" y="182"/>
                </a:cubicBezTo>
                <a:cubicBezTo>
                  <a:pt x="258" y="178"/>
                  <a:pt x="273" y="185"/>
                  <a:pt x="302" y="191"/>
                </a:cubicBezTo>
                <a:cubicBezTo>
                  <a:pt x="331" y="197"/>
                  <a:pt x="379" y="214"/>
                  <a:pt x="411" y="219"/>
                </a:cubicBezTo>
                <a:cubicBezTo>
                  <a:pt x="447" y="204"/>
                  <a:pt x="456" y="224"/>
                  <a:pt x="494" y="219"/>
                </a:cubicBezTo>
                <a:cubicBezTo>
                  <a:pt x="543" y="212"/>
                  <a:pt x="531" y="231"/>
                  <a:pt x="567" y="219"/>
                </a:cubicBezTo>
                <a:cubicBezTo>
                  <a:pt x="595" y="210"/>
                  <a:pt x="574" y="216"/>
                  <a:pt x="603" y="210"/>
                </a:cubicBezTo>
                <a:cubicBezTo>
                  <a:pt x="658" y="199"/>
                  <a:pt x="721" y="150"/>
                  <a:pt x="777" y="146"/>
                </a:cubicBezTo>
                <a:cubicBezTo>
                  <a:pt x="814" y="134"/>
                  <a:pt x="896" y="75"/>
                  <a:pt x="933" y="73"/>
                </a:cubicBezTo>
                <a:cubicBezTo>
                  <a:pt x="992" y="76"/>
                  <a:pt x="1021" y="44"/>
                  <a:pt x="1079" y="54"/>
                </a:cubicBezTo>
                <a:cubicBezTo>
                  <a:pt x="1116" y="69"/>
                  <a:pt x="1248" y="22"/>
                  <a:pt x="1288" y="28"/>
                </a:cubicBezTo>
                <a:cubicBezTo>
                  <a:pt x="1311" y="36"/>
                  <a:pt x="1336" y="36"/>
                  <a:pt x="1360" y="40"/>
                </a:cubicBezTo>
                <a:cubicBezTo>
                  <a:pt x="1423" y="51"/>
                  <a:pt x="1468" y="61"/>
                  <a:pt x="1536" y="64"/>
                </a:cubicBezTo>
                <a:cubicBezTo>
                  <a:pt x="1648" y="61"/>
                  <a:pt x="1672" y="64"/>
                  <a:pt x="1752" y="44"/>
                </a:cubicBezTo>
                <a:cubicBezTo>
                  <a:pt x="1824" y="47"/>
                  <a:pt x="1874" y="48"/>
                  <a:pt x="1940" y="64"/>
                </a:cubicBezTo>
                <a:cubicBezTo>
                  <a:pt x="2075" y="62"/>
                  <a:pt x="2204" y="60"/>
                  <a:pt x="2336" y="44"/>
                </a:cubicBezTo>
                <a:cubicBezTo>
                  <a:pt x="2368" y="33"/>
                  <a:pt x="2392" y="45"/>
                  <a:pt x="2427" y="36"/>
                </a:cubicBezTo>
                <a:cubicBezTo>
                  <a:pt x="2466" y="26"/>
                  <a:pt x="2499" y="0"/>
                  <a:pt x="2540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4572000" y="3657600"/>
            <a:ext cx="1181100" cy="241300"/>
          </a:xfrm>
          <a:custGeom>
            <a:avLst/>
            <a:gdLst>
              <a:gd name="T0" fmla="*/ 0 w 744"/>
              <a:gd name="T1" fmla="*/ 241300 h 152"/>
              <a:gd name="T2" fmla="*/ 266700 w 744"/>
              <a:gd name="T3" fmla="*/ 177800 h 152"/>
              <a:gd name="T4" fmla="*/ 584200 w 744"/>
              <a:gd name="T5" fmla="*/ 133350 h 152"/>
              <a:gd name="T6" fmla="*/ 793750 w 744"/>
              <a:gd name="T7" fmla="*/ 82550 h 152"/>
              <a:gd name="T8" fmla="*/ 1047750 w 744"/>
              <a:gd name="T9" fmla="*/ 38100 h 152"/>
              <a:gd name="T10" fmla="*/ 1143000 w 744"/>
              <a:gd name="T11" fmla="*/ 12700 h 152"/>
              <a:gd name="T12" fmla="*/ 1181100 w 744"/>
              <a:gd name="T13" fmla="*/ 0 h 1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44" h="152">
                <a:moveTo>
                  <a:pt x="0" y="152"/>
                </a:moveTo>
                <a:cubicBezTo>
                  <a:pt x="57" y="144"/>
                  <a:pt x="110" y="119"/>
                  <a:pt x="168" y="112"/>
                </a:cubicBezTo>
                <a:cubicBezTo>
                  <a:pt x="235" y="104"/>
                  <a:pt x="302" y="97"/>
                  <a:pt x="368" y="84"/>
                </a:cubicBezTo>
                <a:cubicBezTo>
                  <a:pt x="412" y="75"/>
                  <a:pt x="455" y="60"/>
                  <a:pt x="500" y="52"/>
                </a:cubicBezTo>
                <a:cubicBezTo>
                  <a:pt x="553" y="42"/>
                  <a:pt x="608" y="37"/>
                  <a:pt x="660" y="24"/>
                </a:cubicBezTo>
                <a:cubicBezTo>
                  <a:pt x="680" y="19"/>
                  <a:pt x="700" y="13"/>
                  <a:pt x="720" y="8"/>
                </a:cubicBezTo>
                <a:cubicBezTo>
                  <a:pt x="728" y="6"/>
                  <a:pt x="744" y="0"/>
                  <a:pt x="744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76200" y="3810000"/>
            <a:ext cx="7413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1600" b="1" i="1">
                <a:latin typeface="Arial" charset="0"/>
              </a:rPr>
              <a:t>мРНК</a:t>
            </a:r>
          </a:p>
        </p:txBody>
      </p:sp>
      <p:sp>
        <p:nvSpPr>
          <p:cNvPr id="13323" name="Oval 11"/>
          <p:cNvSpPr>
            <a:spLocks noChangeArrowheads="1"/>
          </p:cNvSpPr>
          <p:nvPr/>
        </p:nvSpPr>
        <p:spPr bwMode="auto">
          <a:xfrm>
            <a:off x="1143000" y="41910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24" name="Oval 12"/>
          <p:cNvSpPr>
            <a:spLocks noChangeArrowheads="1"/>
          </p:cNvSpPr>
          <p:nvPr/>
        </p:nvSpPr>
        <p:spPr bwMode="auto">
          <a:xfrm>
            <a:off x="1295400" y="41910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25" name="Oval 13"/>
          <p:cNvSpPr>
            <a:spLocks noChangeArrowheads="1"/>
          </p:cNvSpPr>
          <p:nvPr/>
        </p:nvSpPr>
        <p:spPr bwMode="auto">
          <a:xfrm>
            <a:off x="1447800" y="41910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26" name="Oval 14"/>
          <p:cNvSpPr>
            <a:spLocks noChangeArrowheads="1"/>
          </p:cNvSpPr>
          <p:nvPr/>
        </p:nvSpPr>
        <p:spPr bwMode="auto">
          <a:xfrm>
            <a:off x="1676400" y="41148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27" name="Oval 15"/>
          <p:cNvSpPr>
            <a:spLocks noChangeArrowheads="1"/>
          </p:cNvSpPr>
          <p:nvPr/>
        </p:nvSpPr>
        <p:spPr bwMode="auto">
          <a:xfrm>
            <a:off x="1828800" y="40386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28" name="Oval 16"/>
          <p:cNvSpPr>
            <a:spLocks noChangeArrowheads="1"/>
          </p:cNvSpPr>
          <p:nvPr/>
        </p:nvSpPr>
        <p:spPr bwMode="auto">
          <a:xfrm>
            <a:off x="1981200" y="39624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1050925" y="3962400"/>
            <a:ext cx="285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1203325" y="3962400"/>
            <a:ext cx="2667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1355725" y="3962400"/>
            <a:ext cx="2809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1584325" y="3886200"/>
            <a:ext cx="2809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1736725" y="3810000"/>
            <a:ext cx="2714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Ц</a:t>
            </a:r>
          </a:p>
        </p:txBody>
      </p:sp>
      <p:sp>
        <p:nvSpPr>
          <p:cNvPr id="44054" name="Text Box 22"/>
          <p:cNvSpPr txBox="1">
            <a:spLocks noChangeArrowheads="1"/>
          </p:cNvSpPr>
          <p:nvPr/>
        </p:nvSpPr>
        <p:spPr bwMode="auto">
          <a:xfrm>
            <a:off x="1905000" y="3733800"/>
            <a:ext cx="285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</a:t>
            </a:r>
          </a:p>
        </p:txBody>
      </p:sp>
      <p:sp>
        <p:nvSpPr>
          <p:cNvPr id="13335" name="Freeform 23"/>
          <p:cNvSpPr>
            <a:spLocks/>
          </p:cNvSpPr>
          <p:nvPr/>
        </p:nvSpPr>
        <p:spPr bwMode="auto">
          <a:xfrm rot="-3142618">
            <a:off x="2515394" y="5333206"/>
            <a:ext cx="1087438" cy="1108075"/>
          </a:xfrm>
          <a:custGeom>
            <a:avLst/>
            <a:gdLst>
              <a:gd name="T0" fmla="*/ 505563 w 342"/>
              <a:gd name="T1" fmla="*/ 1108075 h 349"/>
              <a:gd name="T2" fmla="*/ 524641 w 342"/>
              <a:gd name="T3" fmla="*/ 1012825 h 349"/>
              <a:gd name="T4" fmla="*/ 480126 w 342"/>
              <a:gd name="T5" fmla="*/ 682625 h 349"/>
              <a:gd name="T6" fmla="*/ 410174 w 342"/>
              <a:gd name="T7" fmla="*/ 641350 h 349"/>
              <a:gd name="T8" fmla="*/ 295707 w 342"/>
              <a:gd name="T9" fmla="*/ 612775 h 349"/>
              <a:gd name="T10" fmla="*/ 76311 w 342"/>
              <a:gd name="T11" fmla="*/ 574675 h 349"/>
              <a:gd name="T12" fmla="*/ 12719 w 342"/>
              <a:gd name="T13" fmla="*/ 511175 h 349"/>
              <a:gd name="T14" fmla="*/ 0 w 342"/>
              <a:gd name="T15" fmla="*/ 460375 h 349"/>
              <a:gd name="T16" fmla="*/ 57234 w 342"/>
              <a:gd name="T17" fmla="*/ 368300 h 349"/>
              <a:gd name="T18" fmla="*/ 127186 w 342"/>
              <a:gd name="T19" fmla="*/ 374650 h 349"/>
              <a:gd name="T20" fmla="*/ 209856 w 342"/>
              <a:gd name="T21" fmla="*/ 403225 h 349"/>
              <a:gd name="T22" fmla="*/ 295707 w 342"/>
              <a:gd name="T23" fmla="*/ 473075 h 349"/>
              <a:gd name="T24" fmla="*/ 505563 w 342"/>
              <a:gd name="T25" fmla="*/ 511175 h 349"/>
              <a:gd name="T26" fmla="*/ 594593 w 342"/>
              <a:gd name="T27" fmla="*/ 482600 h 349"/>
              <a:gd name="T28" fmla="*/ 620030 w 342"/>
              <a:gd name="T29" fmla="*/ 339725 h 349"/>
              <a:gd name="T30" fmla="*/ 600953 w 342"/>
              <a:gd name="T31" fmla="*/ 193675 h 349"/>
              <a:gd name="T32" fmla="*/ 591414 w 342"/>
              <a:gd name="T33" fmla="*/ 107950 h 349"/>
              <a:gd name="T34" fmla="*/ 632749 w 342"/>
              <a:gd name="T35" fmla="*/ 31750 h 349"/>
              <a:gd name="T36" fmla="*/ 724959 w 342"/>
              <a:gd name="T37" fmla="*/ 22225 h 349"/>
              <a:gd name="T38" fmla="*/ 785372 w 342"/>
              <a:gd name="T39" fmla="*/ 60325 h 349"/>
              <a:gd name="T40" fmla="*/ 823528 w 342"/>
              <a:gd name="T41" fmla="*/ 111125 h 349"/>
              <a:gd name="T42" fmla="*/ 848965 w 342"/>
              <a:gd name="T43" fmla="*/ 168275 h 349"/>
              <a:gd name="T44" fmla="*/ 842605 w 342"/>
              <a:gd name="T45" fmla="*/ 292100 h 349"/>
              <a:gd name="T46" fmla="*/ 766294 w 342"/>
              <a:gd name="T47" fmla="*/ 425450 h 349"/>
              <a:gd name="T48" fmla="*/ 737677 w 342"/>
              <a:gd name="T49" fmla="*/ 482600 h 349"/>
              <a:gd name="T50" fmla="*/ 724959 w 342"/>
              <a:gd name="T51" fmla="*/ 527050 h 349"/>
              <a:gd name="T52" fmla="*/ 756755 w 342"/>
              <a:gd name="T53" fmla="*/ 584200 h 349"/>
              <a:gd name="T54" fmla="*/ 887120 w 342"/>
              <a:gd name="T55" fmla="*/ 555625 h 349"/>
              <a:gd name="T56" fmla="*/ 1042923 w 342"/>
              <a:gd name="T57" fmla="*/ 606425 h 349"/>
              <a:gd name="T58" fmla="*/ 1077899 w 342"/>
              <a:gd name="T59" fmla="*/ 692150 h 349"/>
              <a:gd name="T60" fmla="*/ 992049 w 342"/>
              <a:gd name="T61" fmla="*/ 803275 h 349"/>
              <a:gd name="T62" fmla="*/ 766294 w 342"/>
              <a:gd name="T63" fmla="*/ 739775 h 349"/>
              <a:gd name="T64" fmla="*/ 680444 w 342"/>
              <a:gd name="T65" fmla="*/ 806450 h 349"/>
              <a:gd name="T66" fmla="*/ 661366 w 342"/>
              <a:gd name="T67" fmla="*/ 911225 h 349"/>
              <a:gd name="T68" fmla="*/ 648647 w 342"/>
              <a:gd name="T69" fmla="*/ 1092200 h 34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42" h="349">
                <a:moveTo>
                  <a:pt x="159" y="349"/>
                </a:moveTo>
                <a:cubicBezTo>
                  <a:pt x="161" y="339"/>
                  <a:pt x="163" y="329"/>
                  <a:pt x="165" y="319"/>
                </a:cubicBezTo>
                <a:cubicBezTo>
                  <a:pt x="165" y="298"/>
                  <a:pt x="185" y="221"/>
                  <a:pt x="151" y="215"/>
                </a:cubicBezTo>
                <a:cubicBezTo>
                  <a:pt x="147" y="208"/>
                  <a:pt x="137" y="203"/>
                  <a:pt x="129" y="202"/>
                </a:cubicBezTo>
                <a:cubicBezTo>
                  <a:pt x="116" y="197"/>
                  <a:pt x="107" y="194"/>
                  <a:pt x="93" y="193"/>
                </a:cubicBezTo>
                <a:cubicBezTo>
                  <a:pt x="72" y="185"/>
                  <a:pt x="46" y="185"/>
                  <a:pt x="24" y="181"/>
                </a:cubicBezTo>
                <a:cubicBezTo>
                  <a:pt x="15" y="177"/>
                  <a:pt x="9" y="169"/>
                  <a:pt x="4" y="161"/>
                </a:cubicBezTo>
                <a:cubicBezTo>
                  <a:pt x="3" y="155"/>
                  <a:pt x="1" y="151"/>
                  <a:pt x="0" y="145"/>
                </a:cubicBezTo>
                <a:cubicBezTo>
                  <a:pt x="1" y="124"/>
                  <a:pt x="3" y="125"/>
                  <a:pt x="18" y="116"/>
                </a:cubicBezTo>
                <a:cubicBezTo>
                  <a:pt x="29" y="118"/>
                  <a:pt x="31" y="114"/>
                  <a:pt x="40" y="118"/>
                </a:cubicBezTo>
                <a:cubicBezTo>
                  <a:pt x="54" y="121"/>
                  <a:pt x="54" y="125"/>
                  <a:pt x="66" y="127"/>
                </a:cubicBezTo>
                <a:cubicBezTo>
                  <a:pt x="71" y="129"/>
                  <a:pt x="87" y="148"/>
                  <a:pt x="93" y="149"/>
                </a:cubicBezTo>
                <a:cubicBezTo>
                  <a:pt x="112" y="158"/>
                  <a:pt x="140" y="160"/>
                  <a:pt x="159" y="161"/>
                </a:cubicBezTo>
                <a:cubicBezTo>
                  <a:pt x="173" y="160"/>
                  <a:pt x="177" y="160"/>
                  <a:pt x="187" y="152"/>
                </a:cubicBezTo>
                <a:cubicBezTo>
                  <a:pt x="189" y="136"/>
                  <a:pt x="191" y="122"/>
                  <a:pt x="195" y="107"/>
                </a:cubicBezTo>
                <a:cubicBezTo>
                  <a:pt x="195" y="104"/>
                  <a:pt x="188" y="64"/>
                  <a:pt x="189" y="61"/>
                </a:cubicBezTo>
                <a:cubicBezTo>
                  <a:pt x="189" y="59"/>
                  <a:pt x="186" y="36"/>
                  <a:pt x="186" y="34"/>
                </a:cubicBezTo>
                <a:cubicBezTo>
                  <a:pt x="187" y="27"/>
                  <a:pt x="193" y="13"/>
                  <a:pt x="199" y="10"/>
                </a:cubicBezTo>
                <a:cubicBezTo>
                  <a:pt x="206" y="6"/>
                  <a:pt x="220" y="6"/>
                  <a:pt x="228" y="7"/>
                </a:cubicBezTo>
                <a:cubicBezTo>
                  <a:pt x="237" y="0"/>
                  <a:pt x="239" y="15"/>
                  <a:pt x="247" y="19"/>
                </a:cubicBezTo>
                <a:cubicBezTo>
                  <a:pt x="251" y="25"/>
                  <a:pt x="253" y="31"/>
                  <a:pt x="259" y="35"/>
                </a:cubicBezTo>
                <a:cubicBezTo>
                  <a:pt x="261" y="41"/>
                  <a:pt x="264" y="47"/>
                  <a:pt x="267" y="53"/>
                </a:cubicBezTo>
                <a:cubicBezTo>
                  <a:pt x="270" y="66"/>
                  <a:pt x="271" y="80"/>
                  <a:pt x="265" y="92"/>
                </a:cubicBezTo>
                <a:cubicBezTo>
                  <a:pt x="262" y="108"/>
                  <a:pt x="254" y="124"/>
                  <a:pt x="241" y="134"/>
                </a:cubicBezTo>
                <a:cubicBezTo>
                  <a:pt x="240" y="140"/>
                  <a:pt x="236" y="147"/>
                  <a:pt x="232" y="152"/>
                </a:cubicBezTo>
                <a:cubicBezTo>
                  <a:pt x="231" y="157"/>
                  <a:pt x="229" y="161"/>
                  <a:pt x="228" y="166"/>
                </a:cubicBezTo>
                <a:cubicBezTo>
                  <a:pt x="229" y="180"/>
                  <a:pt x="229" y="177"/>
                  <a:pt x="238" y="184"/>
                </a:cubicBezTo>
                <a:cubicBezTo>
                  <a:pt x="268" y="182"/>
                  <a:pt x="259" y="178"/>
                  <a:pt x="279" y="175"/>
                </a:cubicBezTo>
                <a:cubicBezTo>
                  <a:pt x="296" y="176"/>
                  <a:pt x="321" y="184"/>
                  <a:pt x="328" y="191"/>
                </a:cubicBezTo>
                <a:cubicBezTo>
                  <a:pt x="335" y="195"/>
                  <a:pt x="335" y="211"/>
                  <a:pt x="339" y="218"/>
                </a:cubicBezTo>
                <a:cubicBezTo>
                  <a:pt x="342" y="233"/>
                  <a:pt x="331" y="249"/>
                  <a:pt x="312" y="253"/>
                </a:cubicBezTo>
                <a:cubicBezTo>
                  <a:pt x="285" y="252"/>
                  <a:pt x="267" y="239"/>
                  <a:pt x="241" y="233"/>
                </a:cubicBezTo>
                <a:cubicBezTo>
                  <a:pt x="212" y="236"/>
                  <a:pt x="224" y="234"/>
                  <a:pt x="214" y="254"/>
                </a:cubicBezTo>
                <a:cubicBezTo>
                  <a:pt x="213" y="265"/>
                  <a:pt x="211" y="276"/>
                  <a:pt x="208" y="287"/>
                </a:cubicBezTo>
                <a:cubicBezTo>
                  <a:pt x="206" y="306"/>
                  <a:pt x="204" y="325"/>
                  <a:pt x="204" y="344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336" name="Freeform 24"/>
          <p:cNvSpPr>
            <a:spLocks/>
          </p:cNvSpPr>
          <p:nvPr/>
        </p:nvSpPr>
        <p:spPr bwMode="auto">
          <a:xfrm>
            <a:off x="4311650" y="5734050"/>
            <a:ext cx="1027113" cy="992188"/>
          </a:xfrm>
          <a:custGeom>
            <a:avLst/>
            <a:gdLst>
              <a:gd name="T0" fmla="*/ 858838 w 647"/>
              <a:gd name="T1" fmla="*/ 992188 h 625"/>
              <a:gd name="T2" fmla="*/ 804863 w 647"/>
              <a:gd name="T3" fmla="*/ 911225 h 625"/>
              <a:gd name="T4" fmla="*/ 542925 w 647"/>
              <a:gd name="T5" fmla="*/ 706438 h 625"/>
              <a:gd name="T6" fmla="*/ 463550 w 647"/>
              <a:gd name="T7" fmla="*/ 725488 h 625"/>
              <a:gd name="T8" fmla="*/ 361950 w 647"/>
              <a:gd name="T9" fmla="*/ 785813 h 625"/>
              <a:gd name="T10" fmla="*/ 179388 w 647"/>
              <a:gd name="T11" fmla="*/ 911225 h 625"/>
              <a:gd name="T12" fmla="*/ 88900 w 647"/>
              <a:gd name="T13" fmla="*/ 909638 h 625"/>
              <a:gd name="T14" fmla="*/ 44450 w 647"/>
              <a:gd name="T15" fmla="*/ 882650 h 625"/>
              <a:gd name="T16" fmla="*/ 20638 w 647"/>
              <a:gd name="T17" fmla="*/ 777875 h 625"/>
              <a:gd name="T18" fmla="*/ 74613 w 647"/>
              <a:gd name="T19" fmla="*/ 733425 h 625"/>
              <a:gd name="T20" fmla="*/ 153988 w 647"/>
              <a:gd name="T21" fmla="*/ 695325 h 625"/>
              <a:gd name="T22" fmla="*/ 265113 w 647"/>
              <a:gd name="T23" fmla="*/ 685800 h 625"/>
              <a:gd name="T24" fmla="*/ 441325 w 647"/>
              <a:gd name="T25" fmla="*/ 566738 h 625"/>
              <a:gd name="T26" fmla="*/ 485775 w 647"/>
              <a:gd name="T27" fmla="*/ 482600 h 625"/>
              <a:gd name="T28" fmla="*/ 403225 w 647"/>
              <a:gd name="T29" fmla="*/ 361950 h 625"/>
              <a:gd name="T30" fmla="*/ 287338 w 647"/>
              <a:gd name="T31" fmla="*/ 271463 h 625"/>
              <a:gd name="T32" fmla="*/ 220663 w 647"/>
              <a:gd name="T33" fmla="*/ 217488 h 625"/>
              <a:gd name="T34" fmla="*/ 196850 w 647"/>
              <a:gd name="T35" fmla="*/ 133350 h 625"/>
              <a:gd name="T36" fmla="*/ 217488 w 647"/>
              <a:gd name="T37" fmla="*/ 38100 h 625"/>
              <a:gd name="T38" fmla="*/ 341313 w 647"/>
              <a:gd name="T39" fmla="*/ 0 h 625"/>
              <a:gd name="T40" fmla="*/ 422275 w 647"/>
              <a:gd name="T41" fmla="*/ 19050 h 625"/>
              <a:gd name="T42" fmla="*/ 474663 w 647"/>
              <a:gd name="T43" fmla="*/ 61913 h 625"/>
              <a:gd name="T44" fmla="*/ 528638 w 647"/>
              <a:gd name="T45" fmla="*/ 173038 h 625"/>
              <a:gd name="T46" fmla="*/ 568325 w 647"/>
              <a:gd name="T47" fmla="*/ 322263 h 625"/>
              <a:gd name="T48" fmla="*/ 587375 w 647"/>
              <a:gd name="T49" fmla="*/ 382588 h 625"/>
              <a:gd name="T50" fmla="*/ 609600 w 647"/>
              <a:gd name="T51" fmla="*/ 423863 h 625"/>
              <a:gd name="T52" fmla="*/ 673100 w 647"/>
              <a:gd name="T53" fmla="*/ 441325 h 625"/>
              <a:gd name="T54" fmla="*/ 746125 w 647"/>
              <a:gd name="T55" fmla="*/ 330200 h 625"/>
              <a:gd name="T56" fmla="*/ 892175 w 647"/>
              <a:gd name="T57" fmla="*/ 258763 h 625"/>
              <a:gd name="T58" fmla="*/ 977900 w 647"/>
              <a:gd name="T59" fmla="*/ 295275 h 625"/>
              <a:gd name="T60" fmla="*/ 993775 w 647"/>
              <a:gd name="T61" fmla="*/ 434975 h 625"/>
              <a:gd name="T62" fmla="*/ 787400 w 647"/>
              <a:gd name="T63" fmla="*/ 546100 h 625"/>
              <a:gd name="T64" fmla="*/ 773113 w 647"/>
              <a:gd name="T65" fmla="*/ 654050 h 625"/>
              <a:gd name="T66" fmla="*/ 833438 w 647"/>
              <a:gd name="T67" fmla="*/ 742950 h 625"/>
              <a:gd name="T68" fmla="*/ 950913 w 647"/>
              <a:gd name="T69" fmla="*/ 881063 h 62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647" h="625">
                <a:moveTo>
                  <a:pt x="541" y="625"/>
                </a:moveTo>
                <a:cubicBezTo>
                  <a:pt x="530" y="608"/>
                  <a:pt x="518" y="591"/>
                  <a:pt x="507" y="574"/>
                </a:cubicBezTo>
                <a:cubicBezTo>
                  <a:pt x="478" y="544"/>
                  <a:pt x="400" y="405"/>
                  <a:pt x="342" y="445"/>
                </a:cubicBezTo>
                <a:cubicBezTo>
                  <a:pt x="326" y="441"/>
                  <a:pt x="305" y="447"/>
                  <a:pt x="292" y="457"/>
                </a:cubicBezTo>
                <a:cubicBezTo>
                  <a:pt x="267" y="468"/>
                  <a:pt x="250" y="477"/>
                  <a:pt x="228" y="495"/>
                </a:cubicBezTo>
                <a:cubicBezTo>
                  <a:pt x="187" y="513"/>
                  <a:pt x="150" y="549"/>
                  <a:pt x="113" y="574"/>
                </a:cubicBezTo>
                <a:cubicBezTo>
                  <a:pt x="94" y="581"/>
                  <a:pt x="74" y="578"/>
                  <a:pt x="56" y="573"/>
                </a:cubicBezTo>
                <a:cubicBezTo>
                  <a:pt x="46" y="566"/>
                  <a:pt x="38" y="563"/>
                  <a:pt x="28" y="556"/>
                </a:cubicBezTo>
                <a:cubicBezTo>
                  <a:pt x="0" y="525"/>
                  <a:pt x="4" y="523"/>
                  <a:pt x="13" y="490"/>
                </a:cubicBezTo>
                <a:cubicBezTo>
                  <a:pt x="32" y="477"/>
                  <a:pt x="29" y="469"/>
                  <a:pt x="47" y="462"/>
                </a:cubicBezTo>
                <a:cubicBezTo>
                  <a:pt x="72" y="446"/>
                  <a:pt x="77" y="452"/>
                  <a:pt x="97" y="438"/>
                </a:cubicBezTo>
                <a:cubicBezTo>
                  <a:pt x="107" y="434"/>
                  <a:pt x="157" y="439"/>
                  <a:pt x="167" y="432"/>
                </a:cubicBezTo>
                <a:cubicBezTo>
                  <a:pt x="206" y="418"/>
                  <a:pt x="249" y="382"/>
                  <a:pt x="278" y="357"/>
                </a:cubicBezTo>
                <a:cubicBezTo>
                  <a:pt x="297" y="335"/>
                  <a:pt x="303" y="329"/>
                  <a:pt x="306" y="304"/>
                </a:cubicBezTo>
                <a:cubicBezTo>
                  <a:pt x="286" y="278"/>
                  <a:pt x="270" y="255"/>
                  <a:pt x="254" y="228"/>
                </a:cubicBezTo>
                <a:cubicBezTo>
                  <a:pt x="250" y="224"/>
                  <a:pt x="184" y="177"/>
                  <a:pt x="181" y="171"/>
                </a:cubicBezTo>
                <a:cubicBezTo>
                  <a:pt x="179" y="168"/>
                  <a:pt x="142" y="140"/>
                  <a:pt x="139" y="137"/>
                </a:cubicBezTo>
                <a:cubicBezTo>
                  <a:pt x="131" y="125"/>
                  <a:pt x="120" y="97"/>
                  <a:pt x="124" y="84"/>
                </a:cubicBezTo>
                <a:cubicBezTo>
                  <a:pt x="124" y="65"/>
                  <a:pt x="122" y="38"/>
                  <a:pt x="137" y="24"/>
                </a:cubicBezTo>
                <a:cubicBezTo>
                  <a:pt x="140" y="2"/>
                  <a:pt x="198" y="5"/>
                  <a:pt x="215" y="0"/>
                </a:cubicBezTo>
                <a:cubicBezTo>
                  <a:pt x="229" y="3"/>
                  <a:pt x="252" y="15"/>
                  <a:pt x="266" y="12"/>
                </a:cubicBezTo>
                <a:cubicBezTo>
                  <a:pt x="277" y="18"/>
                  <a:pt x="286" y="34"/>
                  <a:pt x="299" y="39"/>
                </a:cubicBezTo>
                <a:cubicBezTo>
                  <a:pt x="321" y="53"/>
                  <a:pt x="325" y="84"/>
                  <a:pt x="333" y="109"/>
                </a:cubicBezTo>
                <a:cubicBezTo>
                  <a:pt x="352" y="136"/>
                  <a:pt x="363" y="170"/>
                  <a:pt x="358" y="203"/>
                </a:cubicBezTo>
                <a:cubicBezTo>
                  <a:pt x="365" y="213"/>
                  <a:pt x="369" y="228"/>
                  <a:pt x="370" y="241"/>
                </a:cubicBezTo>
                <a:cubicBezTo>
                  <a:pt x="376" y="250"/>
                  <a:pt x="379" y="258"/>
                  <a:pt x="384" y="267"/>
                </a:cubicBezTo>
                <a:cubicBezTo>
                  <a:pt x="405" y="285"/>
                  <a:pt x="401" y="281"/>
                  <a:pt x="424" y="278"/>
                </a:cubicBezTo>
                <a:cubicBezTo>
                  <a:pt x="464" y="234"/>
                  <a:pt x="445" y="240"/>
                  <a:pt x="470" y="208"/>
                </a:cubicBezTo>
                <a:cubicBezTo>
                  <a:pt x="495" y="186"/>
                  <a:pt x="542" y="162"/>
                  <a:pt x="562" y="163"/>
                </a:cubicBezTo>
                <a:cubicBezTo>
                  <a:pt x="578" y="158"/>
                  <a:pt x="600" y="181"/>
                  <a:pt x="616" y="186"/>
                </a:cubicBezTo>
                <a:cubicBezTo>
                  <a:pt x="641" y="203"/>
                  <a:pt x="647" y="241"/>
                  <a:pt x="626" y="274"/>
                </a:cubicBezTo>
                <a:cubicBezTo>
                  <a:pt x="586" y="310"/>
                  <a:pt x="542" y="316"/>
                  <a:pt x="496" y="344"/>
                </a:cubicBezTo>
                <a:cubicBezTo>
                  <a:pt x="459" y="389"/>
                  <a:pt x="473" y="369"/>
                  <a:pt x="487" y="412"/>
                </a:cubicBezTo>
                <a:cubicBezTo>
                  <a:pt x="501" y="429"/>
                  <a:pt x="514" y="448"/>
                  <a:pt x="525" y="468"/>
                </a:cubicBezTo>
                <a:cubicBezTo>
                  <a:pt x="548" y="498"/>
                  <a:pt x="572" y="528"/>
                  <a:pt x="599" y="555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3337" name="Freeform 25"/>
          <p:cNvSpPr>
            <a:spLocks/>
          </p:cNvSpPr>
          <p:nvPr/>
        </p:nvSpPr>
        <p:spPr bwMode="auto">
          <a:xfrm>
            <a:off x="6096000" y="4953000"/>
            <a:ext cx="1087438" cy="1108075"/>
          </a:xfrm>
          <a:custGeom>
            <a:avLst/>
            <a:gdLst>
              <a:gd name="T0" fmla="*/ 505563 w 342"/>
              <a:gd name="T1" fmla="*/ 1108075 h 349"/>
              <a:gd name="T2" fmla="*/ 524641 w 342"/>
              <a:gd name="T3" fmla="*/ 1012825 h 349"/>
              <a:gd name="T4" fmla="*/ 480126 w 342"/>
              <a:gd name="T5" fmla="*/ 682625 h 349"/>
              <a:gd name="T6" fmla="*/ 410174 w 342"/>
              <a:gd name="T7" fmla="*/ 641350 h 349"/>
              <a:gd name="T8" fmla="*/ 295707 w 342"/>
              <a:gd name="T9" fmla="*/ 612775 h 349"/>
              <a:gd name="T10" fmla="*/ 76311 w 342"/>
              <a:gd name="T11" fmla="*/ 574675 h 349"/>
              <a:gd name="T12" fmla="*/ 12719 w 342"/>
              <a:gd name="T13" fmla="*/ 511175 h 349"/>
              <a:gd name="T14" fmla="*/ 0 w 342"/>
              <a:gd name="T15" fmla="*/ 460375 h 349"/>
              <a:gd name="T16" fmla="*/ 57234 w 342"/>
              <a:gd name="T17" fmla="*/ 368300 h 349"/>
              <a:gd name="T18" fmla="*/ 127186 w 342"/>
              <a:gd name="T19" fmla="*/ 374650 h 349"/>
              <a:gd name="T20" fmla="*/ 209856 w 342"/>
              <a:gd name="T21" fmla="*/ 403225 h 349"/>
              <a:gd name="T22" fmla="*/ 295707 w 342"/>
              <a:gd name="T23" fmla="*/ 473075 h 349"/>
              <a:gd name="T24" fmla="*/ 505563 w 342"/>
              <a:gd name="T25" fmla="*/ 511175 h 349"/>
              <a:gd name="T26" fmla="*/ 594593 w 342"/>
              <a:gd name="T27" fmla="*/ 482600 h 349"/>
              <a:gd name="T28" fmla="*/ 620030 w 342"/>
              <a:gd name="T29" fmla="*/ 339725 h 349"/>
              <a:gd name="T30" fmla="*/ 600953 w 342"/>
              <a:gd name="T31" fmla="*/ 193675 h 349"/>
              <a:gd name="T32" fmla="*/ 591414 w 342"/>
              <a:gd name="T33" fmla="*/ 107950 h 349"/>
              <a:gd name="T34" fmla="*/ 632749 w 342"/>
              <a:gd name="T35" fmla="*/ 31750 h 349"/>
              <a:gd name="T36" fmla="*/ 724959 w 342"/>
              <a:gd name="T37" fmla="*/ 22225 h 349"/>
              <a:gd name="T38" fmla="*/ 785372 w 342"/>
              <a:gd name="T39" fmla="*/ 60325 h 349"/>
              <a:gd name="T40" fmla="*/ 823528 w 342"/>
              <a:gd name="T41" fmla="*/ 111125 h 349"/>
              <a:gd name="T42" fmla="*/ 848965 w 342"/>
              <a:gd name="T43" fmla="*/ 168275 h 349"/>
              <a:gd name="T44" fmla="*/ 842605 w 342"/>
              <a:gd name="T45" fmla="*/ 292100 h 349"/>
              <a:gd name="T46" fmla="*/ 766294 w 342"/>
              <a:gd name="T47" fmla="*/ 425450 h 349"/>
              <a:gd name="T48" fmla="*/ 737677 w 342"/>
              <a:gd name="T49" fmla="*/ 482600 h 349"/>
              <a:gd name="T50" fmla="*/ 724959 w 342"/>
              <a:gd name="T51" fmla="*/ 527050 h 349"/>
              <a:gd name="T52" fmla="*/ 756755 w 342"/>
              <a:gd name="T53" fmla="*/ 584200 h 349"/>
              <a:gd name="T54" fmla="*/ 887120 w 342"/>
              <a:gd name="T55" fmla="*/ 555625 h 349"/>
              <a:gd name="T56" fmla="*/ 1042923 w 342"/>
              <a:gd name="T57" fmla="*/ 606425 h 349"/>
              <a:gd name="T58" fmla="*/ 1077899 w 342"/>
              <a:gd name="T59" fmla="*/ 692150 h 349"/>
              <a:gd name="T60" fmla="*/ 992049 w 342"/>
              <a:gd name="T61" fmla="*/ 803275 h 349"/>
              <a:gd name="T62" fmla="*/ 766294 w 342"/>
              <a:gd name="T63" fmla="*/ 739775 h 349"/>
              <a:gd name="T64" fmla="*/ 680444 w 342"/>
              <a:gd name="T65" fmla="*/ 806450 h 349"/>
              <a:gd name="T66" fmla="*/ 661366 w 342"/>
              <a:gd name="T67" fmla="*/ 911225 h 349"/>
              <a:gd name="T68" fmla="*/ 648647 w 342"/>
              <a:gd name="T69" fmla="*/ 1092200 h 34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42" h="349">
                <a:moveTo>
                  <a:pt x="159" y="349"/>
                </a:moveTo>
                <a:cubicBezTo>
                  <a:pt x="161" y="339"/>
                  <a:pt x="163" y="329"/>
                  <a:pt x="165" y="319"/>
                </a:cubicBezTo>
                <a:cubicBezTo>
                  <a:pt x="165" y="298"/>
                  <a:pt x="185" y="221"/>
                  <a:pt x="151" y="215"/>
                </a:cubicBezTo>
                <a:cubicBezTo>
                  <a:pt x="147" y="208"/>
                  <a:pt x="137" y="203"/>
                  <a:pt x="129" y="202"/>
                </a:cubicBezTo>
                <a:cubicBezTo>
                  <a:pt x="116" y="197"/>
                  <a:pt x="107" y="194"/>
                  <a:pt x="93" y="193"/>
                </a:cubicBezTo>
                <a:cubicBezTo>
                  <a:pt x="72" y="185"/>
                  <a:pt x="46" y="185"/>
                  <a:pt x="24" y="181"/>
                </a:cubicBezTo>
                <a:cubicBezTo>
                  <a:pt x="15" y="177"/>
                  <a:pt x="9" y="169"/>
                  <a:pt x="4" y="161"/>
                </a:cubicBezTo>
                <a:cubicBezTo>
                  <a:pt x="3" y="155"/>
                  <a:pt x="1" y="151"/>
                  <a:pt x="0" y="145"/>
                </a:cubicBezTo>
                <a:cubicBezTo>
                  <a:pt x="1" y="124"/>
                  <a:pt x="3" y="125"/>
                  <a:pt x="18" y="116"/>
                </a:cubicBezTo>
                <a:cubicBezTo>
                  <a:pt x="29" y="118"/>
                  <a:pt x="31" y="114"/>
                  <a:pt x="40" y="118"/>
                </a:cubicBezTo>
                <a:cubicBezTo>
                  <a:pt x="54" y="121"/>
                  <a:pt x="54" y="125"/>
                  <a:pt x="66" y="127"/>
                </a:cubicBezTo>
                <a:cubicBezTo>
                  <a:pt x="71" y="129"/>
                  <a:pt x="87" y="148"/>
                  <a:pt x="93" y="149"/>
                </a:cubicBezTo>
                <a:cubicBezTo>
                  <a:pt x="112" y="158"/>
                  <a:pt x="140" y="160"/>
                  <a:pt x="159" y="161"/>
                </a:cubicBezTo>
                <a:cubicBezTo>
                  <a:pt x="173" y="160"/>
                  <a:pt x="177" y="160"/>
                  <a:pt x="187" y="152"/>
                </a:cubicBezTo>
                <a:cubicBezTo>
                  <a:pt x="189" y="136"/>
                  <a:pt x="191" y="122"/>
                  <a:pt x="195" y="107"/>
                </a:cubicBezTo>
                <a:cubicBezTo>
                  <a:pt x="195" y="104"/>
                  <a:pt x="188" y="64"/>
                  <a:pt x="189" y="61"/>
                </a:cubicBezTo>
                <a:cubicBezTo>
                  <a:pt x="189" y="59"/>
                  <a:pt x="186" y="36"/>
                  <a:pt x="186" y="34"/>
                </a:cubicBezTo>
                <a:cubicBezTo>
                  <a:pt x="187" y="27"/>
                  <a:pt x="193" y="13"/>
                  <a:pt x="199" y="10"/>
                </a:cubicBezTo>
                <a:cubicBezTo>
                  <a:pt x="206" y="6"/>
                  <a:pt x="220" y="6"/>
                  <a:pt x="228" y="7"/>
                </a:cubicBezTo>
                <a:cubicBezTo>
                  <a:pt x="237" y="0"/>
                  <a:pt x="239" y="15"/>
                  <a:pt x="247" y="19"/>
                </a:cubicBezTo>
                <a:cubicBezTo>
                  <a:pt x="251" y="25"/>
                  <a:pt x="253" y="31"/>
                  <a:pt x="259" y="35"/>
                </a:cubicBezTo>
                <a:cubicBezTo>
                  <a:pt x="261" y="41"/>
                  <a:pt x="264" y="47"/>
                  <a:pt x="267" y="53"/>
                </a:cubicBezTo>
                <a:cubicBezTo>
                  <a:pt x="270" y="66"/>
                  <a:pt x="271" y="80"/>
                  <a:pt x="265" y="92"/>
                </a:cubicBezTo>
                <a:cubicBezTo>
                  <a:pt x="262" y="108"/>
                  <a:pt x="254" y="124"/>
                  <a:pt x="241" y="134"/>
                </a:cubicBezTo>
                <a:cubicBezTo>
                  <a:pt x="240" y="140"/>
                  <a:pt x="236" y="147"/>
                  <a:pt x="232" y="152"/>
                </a:cubicBezTo>
                <a:cubicBezTo>
                  <a:pt x="231" y="157"/>
                  <a:pt x="229" y="161"/>
                  <a:pt x="228" y="166"/>
                </a:cubicBezTo>
                <a:cubicBezTo>
                  <a:pt x="229" y="180"/>
                  <a:pt x="229" y="177"/>
                  <a:pt x="238" y="184"/>
                </a:cubicBezTo>
                <a:cubicBezTo>
                  <a:pt x="268" y="182"/>
                  <a:pt x="259" y="178"/>
                  <a:pt x="279" y="175"/>
                </a:cubicBezTo>
                <a:cubicBezTo>
                  <a:pt x="296" y="176"/>
                  <a:pt x="321" y="184"/>
                  <a:pt x="328" y="191"/>
                </a:cubicBezTo>
                <a:cubicBezTo>
                  <a:pt x="335" y="195"/>
                  <a:pt x="335" y="211"/>
                  <a:pt x="339" y="218"/>
                </a:cubicBezTo>
                <a:cubicBezTo>
                  <a:pt x="342" y="233"/>
                  <a:pt x="331" y="249"/>
                  <a:pt x="312" y="253"/>
                </a:cubicBezTo>
                <a:cubicBezTo>
                  <a:pt x="285" y="252"/>
                  <a:pt x="267" y="239"/>
                  <a:pt x="241" y="233"/>
                </a:cubicBezTo>
                <a:cubicBezTo>
                  <a:pt x="212" y="236"/>
                  <a:pt x="224" y="234"/>
                  <a:pt x="214" y="254"/>
                </a:cubicBezTo>
                <a:cubicBezTo>
                  <a:pt x="213" y="265"/>
                  <a:pt x="211" y="276"/>
                  <a:pt x="208" y="287"/>
                </a:cubicBezTo>
                <a:cubicBezTo>
                  <a:pt x="206" y="306"/>
                  <a:pt x="204" y="325"/>
                  <a:pt x="204" y="344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2438400" y="5334000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2514600" y="5105400"/>
            <a:ext cx="315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Ц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2743200" y="5105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</a:t>
            </a:r>
          </a:p>
        </p:txBody>
      </p: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4267200" y="57150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</a:t>
            </a:r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4343400" y="5562600"/>
            <a:ext cx="2809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</a:t>
            </a:r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4479925" y="5497513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4064" name="Oval 32" descr="Розовая тисненая бумага"/>
          <p:cNvSpPr>
            <a:spLocks noChangeArrowheads="1"/>
          </p:cNvSpPr>
          <p:nvPr/>
        </p:nvSpPr>
        <p:spPr bwMode="auto">
          <a:xfrm>
            <a:off x="6172200" y="4114800"/>
            <a:ext cx="577850" cy="447675"/>
          </a:xfrm>
          <a:prstGeom prst="ellipse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ru-RU" altLang="ru-RU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а/к</a:t>
            </a:r>
          </a:p>
        </p:txBody>
      </p:sp>
      <p:sp>
        <p:nvSpPr>
          <p:cNvPr id="44065" name="Oval 33" descr="Розовая тисненая бумага"/>
          <p:cNvSpPr>
            <a:spLocks noChangeArrowheads="1"/>
          </p:cNvSpPr>
          <p:nvPr/>
        </p:nvSpPr>
        <p:spPr bwMode="auto">
          <a:xfrm>
            <a:off x="7620000" y="4038600"/>
            <a:ext cx="577850" cy="447675"/>
          </a:xfrm>
          <a:prstGeom prst="ellipse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ru-RU" altLang="ru-RU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а/к</a:t>
            </a:r>
          </a:p>
        </p:txBody>
      </p:sp>
      <p:sp>
        <p:nvSpPr>
          <p:cNvPr id="44066" name="Oval 34" descr="Розовая тисненая бумага"/>
          <p:cNvSpPr>
            <a:spLocks noChangeArrowheads="1"/>
          </p:cNvSpPr>
          <p:nvPr/>
        </p:nvSpPr>
        <p:spPr bwMode="auto">
          <a:xfrm>
            <a:off x="7924800" y="5791200"/>
            <a:ext cx="577850" cy="447675"/>
          </a:xfrm>
          <a:prstGeom prst="ellipse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altLang="ru-RU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а/к</a:t>
            </a:r>
          </a:p>
        </p:txBody>
      </p:sp>
      <p:sp>
        <p:nvSpPr>
          <p:cNvPr id="44067" name="Text Box 35"/>
          <p:cNvSpPr txBox="1">
            <a:spLocks noChangeArrowheads="1"/>
          </p:cNvSpPr>
          <p:nvPr/>
        </p:nvSpPr>
        <p:spPr bwMode="auto">
          <a:xfrm>
            <a:off x="6553200" y="4724400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4068" name="Text Box 36"/>
          <p:cNvSpPr txBox="1">
            <a:spLocks noChangeArrowheads="1"/>
          </p:cNvSpPr>
          <p:nvPr/>
        </p:nvSpPr>
        <p:spPr bwMode="auto">
          <a:xfrm>
            <a:off x="6705600" y="4648200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4069" name="Text Box 37"/>
          <p:cNvSpPr txBox="1">
            <a:spLocks noChangeArrowheads="1"/>
          </p:cNvSpPr>
          <p:nvPr/>
        </p:nvSpPr>
        <p:spPr bwMode="auto">
          <a:xfrm>
            <a:off x="6858000" y="4724400"/>
            <a:ext cx="2809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</a:t>
            </a:r>
          </a:p>
        </p:txBody>
      </p:sp>
      <p:sp>
        <p:nvSpPr>
          <p:cNvPr id="13350" name="Line 38"/>
          <p:cNvSpPr>
            <a:spLocks noChangeShapeType="1"/>
          </p:cNvSpPr>
          <p:nvPr/>
        </p:nvSpPr>
        <p:spPr bwMode="auto">
          <a:xfrm>
            <a:off x="3352800" y="5867400"/>
            <a:ext cx="304800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351" name="Line 39"/>
          <p:cNvSpPr>
            <a:spLocks noChangeShapeType="1"/>
          </p:cNvSpPr>
          <p:nvPr/>
        </p:nvSpPr>
        <p:spPr bwMode="auto">
          <a:xfrm>
            <a:off x="5029200" y="6324600"/>
            <a:ext cx="304800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>
            <a:off x="6858000" y="5715000"/>
            <a:ext cx="7620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353" name="Oval 41"/>
          <p:cNvSpPr>
            <a:spLocks noChangeArrowheads="1"/>
          </p:cNvSpPr>
          <p:nvPr/>
        </p:nvSpPr>
        <p:spPr bwMode="auto">
          <a:xfrm>
            <a:off x="3962400" y="39624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54" name="Oval 42"/>
          <p:cNvSpPr>
            <a:spLocks noChangeArrowheads="1"/>
          </p:cNvSpPr>
          <p:nvPr/>
        </p:nvSpPr>
        <p:spPr bwMode="auto">
          <a:xfrm>
            <a:off x="4114800" y="39624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55" name="Oval 43"/>
          <p:cNvSpPr>
            <a:spLocks noChangeArrowheads="1"/>
          </p:cNvSpPr>
          <p:nvPr/>
        </p:nvSpPr>
        <p:spPr bwMode="auto">
          <a:xfrm>
            <a:off x="4267200" y="39624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56" name="Oval 44"/>
          <p:cNvSpPr>
            <a:spLocks noChangeArrowheads="1"/>
          </p:cNvSpPr>
          <p:nvPr/>
        </p:nvSpPr>
        <p:spPr bwMode="auto">
          <a:xfrm>
            <a:off x="4495800" y="38862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57" name="Oval 45"/>
          <p:cNvSpPr>
            <a:spLocks noChangeArrowheads="1"/>
          </p:cNvSpPr>
          <p:nvPr/>
        </p:nvSpPr>
        <p:spPr bwMode="auto">
          <a:xfrm>
            <a:off x="4648200" y="38100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58" name="Oval 46"/>
          <p:cNvSpPr>
            <a:spLocks noChangeArrowheads="1"/>
          </p:cNvSpPr>
          <p:nvPr/>
        </p:nvSpPr>
        <p:spPr bwMode="auto">
          <a:xfrm>
            <a:off x="4800600" y="38100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4079" name="Text Box 47"/>
          <p:cNvSpPr txBox="1">
            <a:spLocks noChangeArrowheads="1"/>
          </p:cNvSpPr>
          <p:nvPr/>
        </p:nvSpPr>
        <p:spPr bwMode="auto">
          <a:xfrm>
            <a:off x="3810000" y="36687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</a:t>
            </a:r>
          </a:p>
        </p:txBody>
      </p:sp>
      <p:sp>
        <p:nvSpPr>
          <p:cNvPr id="44080" name="Text Box 48"/>
          <p:cNvSpPr txBox="1">
            <a:spLocks noChangeArrowheads="1"/>
          </p:cNvSpPr>
          <p:nvPr/>
        </p:nvSpPr>
        <p:spPr bwMode="auto">
          <a:xfrm>
            <a:off x="3962400" y="36576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Ц</a:t>
            </a:r>
          </a:p>
        </p:txBody>
      </p:sp>
      <p:sp>
        <p:nvSpPr>
          <p:cNvPr id="44081" name="Text Box 49"/>
          <p:cNvSpPr txBox="1">
            <a:spLocks noChangeArrowheads="1"/>
          </p:cNvSpPr>
          <p:nvPr/>
        </p:nvSpPr>
        <p:spPr bwMode="auto">
          <a:xfrm>
            <a:off x="4114800" y="36687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4082" name="Text Box 50"/>
          <p:cNvSpPr txBox="1">
            <a:spLocks noChangeArrowheads="1"/>
          </p:cNvSpPr>
          <p:nvPr/>
        </p:nvSpPr>
        <p:spPr bwMode="auto">
          <a:xfrm>
            <a:off x="4343400" y="3657600"/>
            <a:ext cx="2968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4083" name="Text Box 51"/>
          <p:cNvSpPr txBox="1">
            <a:spLocks noChangeArrowheads="1"/>
          </p:cNvSpPr>
          <p:nvPr/>
        </p:nvSpPr>
        <p:spPr bwMode="auto">
          <a:xfrm>
            <a:off x="4495800" y="3581400"/>
            <a:ext cx="3571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</a:t>
            </a:r>
          </a:p>
        </p:txBody>
      </p:sp>
      <p:sp>
        <p:nvSpPr>
          <p:cNvPr id="44084" name="Text Box 52"/>
          <p:cNvSpPr txBox="1">
            <a:spLocks noChangeArrowheads="1"/>
          </p:cNvSpPr>
          <p:nvPr/>
        </p:nvSpPr>
        <p:spPr bwMode="auto">
          <a:xfrm>
            <a:off x="4648200" y="35052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Ц</a:t>
            </a:r>
          </a:p>
        </p:txBody>
      </p:sp>
    </p:spTree>
    <p:extLst>
      <p:ext uri="{BB962C8B-B14F-4D97-AF65-F5344CB8AC3E}">
        <p14:creationId xmlns="" xmlns:p14="http://schemas.microsoft.com/office/powerpoint/2010/main" val="15484895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1158 0.09849 -0.23142 0.19722 -0.27778 0.23676 " pathEditMode="relative" ptsTypes="aA">
                                      <p:cBhvr>
                                        <p:cTn id="6" dur="20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10452 0.12717 -0.20886 0.25457 -0.24931 0.30451 " pathEditMode="relative" ptsTypes="aA">
                                      <p:cBhvr>
                                        <p:cTn id="10" dur="2000" fill="hold"/>
                                        <p:tgtEl>
                                          <p:spTgt spid="440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5348 0.01271 -0.10678 0.02543 -0.12865 0.02959 " pathEditMode="relative" ptsTypes="aA">
                                      <p:cBhvr>
                                        <p:cTn id="14" dur="2000" fill="hold"/>
                                        <p:tgtEl>
                                          <p:spTgt spid="440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4" grpId="0" animBg="1"/>
      <p:bldP spid="44065" grpId="0" animBg="1"/>
      <p:bldP spid="440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304800"/>
            <a:ext cx="8763000" cy="65532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ru-RU" altLang="ru-RU" sz="1800" smtClean="0"/>
              <a:t>		Далее тРНК движется к мРНК и связывается комплементарно своим антикодоном с кодоном мРНК. Затем второй кодон соединяется с  комплексом второй аминоацил-тРНК, содержащей свой  специфический антикодон.	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altLang="ru-RU" sz="1800" smtClean="0"/>
              <a:t>		</a:t>
            </a:r>
            <a:r>
              <a:rPr lang="ru-RU" altLang="ru-RU" sz="1800" b="1" i="1" smtClean="0">
                <a:solidFill>
                  <a:schemeClr val="tx2"/>
                </a:solidFill>
              </a:rPr>
              <a:t>Антикодон</a:t>
            </a:r>
            <a:r>
              <a:rPr lang="ru-RU" altLang="ru-RU" sz="1800" b="1" i="1" smtClean="0"/>
              <a:t>– триплет нуклеотидов на верхушке тРНК.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altLang="ru-RU" sz="1800" b="1" i="1" smtClean="0"/>
              <a:t>		</a:t>
            </a:r>
            <a:r>
              <a:rPr lang="ru-RU" altLang="ru-RU" sz="1800" b="1" i="1" smtClean="0">
                <a:solidFill>
                  <a:schemeClr val="tx2"/>
                </a:solidFill>
              </a:rPr>
              <a:t>Кодон</a:t>
            </a:r>
            <a:r>
              <a:rPr lang="ru-RU" altLang="ru-RU" sz="1800" b="1" i="1" smtClean="0"/>
              <a:t>– триплет нуклеотидов на мРНК. </a:t>
            </a:r>
            <a:endParaRPr lang="ru-RU" altLang="ru-RU" sz="1400" smtClean="0"/>
          </a:p>
        </p:txBody>
      </p:sp>
      <p:sp>
        <p:nvSpPr>
          <p:cNvPr id="45059" name="Oval 3"/>
          <p:cNvSpPr>
            <a:spLocks noChangeArrowheads="1"/>
          </p:cNvSpPr>
          <p:nvPr/>
        </p:nvSpPr>
        <p:spPr bwMode="auto">
          <a:xfrm>
            <a:off x="838200" y="3962400"/>
            <a:ext cx="1752600" cy="16002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914400" y="3200400"/>
            <a:ext cx="1143000" cy="10668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endParaRPr lang="ru-RU" altLang="ru-RU" sz="1400">
              <a:solidFill>
                <a:srgbClr val="66FF99"/>
              </a:solidFill>
              <a:latin typeface="Arial" charset="0"/>
            </a:endParaRP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3810000" y="3200400"/>
            <a:ext cx="1143000" cy="10668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endParaRPr lang="ru-RU" altLang="ru-RU" sz="1400">
              <a:solidFill>
                <a:srgbClr val="66FF99"/>
              </a:solidFill>
              <a:latin typeface="Arial" charset="0"/>
            </a:endParaRPr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3733800" y="3886200"/>
            <a:ext cx="1752600" cy="16002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4343" name="Freeform 7"/>
          <p:cNvSpPr>
            <a:spLocks/>
          </p:cNvSpPr>
          <p:nvPr/>
        </p:nvSpPr>
        <p:spPr bwMode="auto">
          <a:xfrm>
            <a:off x="609600" y="3886200"/>
            <a:ext cx="4032250" cy="400050"/>
          </a:xfrm>
          <a:custGeom>
            <a:avLst/>
            <a:gdLst>
              <a:gd name="T0" fmla="*/ 0 w 2540"/>
              <a:gd name="T1" fmla="*/ 400050 h 252"/>
              <a:gd name="T2" fmla="*/ 50800 w 2540"/>
              <a:gd name="T3" fmla="*/ 361950 h 252"/>
              <a:gd name="T4" fmla="*/ 127000 w 2540"/>
              <a:gd name="T5" fmla="*/ 336550 h 252"/>
              <a:gd name="T6" fmla="*/ 203200 w 2540"/>
              <a:gd name="T7" fmla="*/ 292100 h 252"/>
              <a:gd name="T8" fmla="*/ 279400 w 2540"/>
              <a:gd name="T9" fmla="*/ 273050 h 252"/>
              <a:gd name="T10" fmla="*/ 377825 w 2540"/>
              <a:gd name="T11" fmla="*/ 288925 h 252"/>
              <a:gd name="T12" fmla="*/ 479425 w 2540"/>
              <a:gd name="T13" fmla="*/ 303213 h 252"/>
              <a:gd name="T14" fmla="*/ 652463 w 2540"/>
              <a:gd name="T15" fmla="*/ 347663 h 252"/>
              <a:gd name="T16" fmla="*/ 784225 w 2540"/>
              <a:gd name="T17" fmla="*/ 347663 h 252"/>
              <a:gd name="T18" fmla="*/ 900113 w 2540"/>
              <a:gd name="T19" fmla="*/ 347663 h 252"/>
              <a:gd name="T20" fmla="*/ 957263 w 2540"/>
              <a:gd name="T21" fmla="*/ 333375 h 252"/>
              <a:gd name="T22" fmla="*/ 1233488 w 2540"/>
              <a:gd name="T23" fmla="*/ 231775 h 252"/>
              <a:gd name="T24" fmla="*/ 1481138 w 2540"/>
              <a:gd name="T25" fmla="*/ 115888 h 252"/>
              <a:gd name="T26" fmla="*/ 1712913 w 2540"/>
              <a:gd name="T27" fmla="*/ 85725 h 252"/>
              <a:gd name="T28" fmla="*/ 2044700 w 2540"/>
              <a:gd name="T29" fmla="*/ 44450 h 252"/>
              <a:gd name="T30" fmla="*/ 2159000 w 2540"/>
              <a:gd name="T31" fmla="*/ 63500 h 252"/>
              <a:gd name="T32" fmla="*/ 2438400 w 2540"/>
              <a:gd name="T33" fmla="*/ 101600 h 252"/>
              <a:gd name="T34" fmla="*/ 2781300 w 2540"/>
              <a:gd name="T35" fmla="*/ 69850 h 252"/>
              <a:gd name="T36" fmla="*/ 3079750 w 2540"/>
              <a:gd name="T37" fmla="*/ 101600 h 252"/>
              <a:gd name="T38" fmla="*/ 3708400 w 2540"/>
              <a:gd name="T39" fmla="*/ 69850 h 252"/>
              <a:gd name="T40" fmla="*/ 3852863 w 2540"/>
              <a:gd name="T41" fmla="*/ 57150 h 252"/>
              <a:gd name="T42" fmla="*/ 4032250 w 2540"/>
              <a:gd name="T43" fmla="*/ 0 h 25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540" h="252">
                <a:moveTo>
                  <a:pt x="0" y="252"/>
                </a:moveTo>
                <a:cubicBezTo>
                  <a:pt x="17" y="246"/>
                  <a:pt x="19" y="236"/>
                  <a:pt x="32" y="228"/>
                </a:cubicBezTo>
                <a:cubicBezTo>
                  <a:pt x="44" y="221"/>
                  <a:pt x="66" y="217"/>
                  <a:pt x="80" y="212"/>
                </a:cubicBezTo>
                <a:cubicBezTo>
                  <a:pt x="96" y="207"/>
                  <a:pt x="112" y="189"/>
                  <a:pt x="128" y="184"/>
                </a:cubicBezTo>
                <a:cubicBezTo>
                  <a:pt x="144" y="179"/>
                  <a:pt x="160" y="177"/>
                  <a:pt x="176" y="172"/>
                </a:cubicBezTo>
                <a:cubicBezTo>
                  <a:pt x="198" y="165"/>
                  <a:pt x="216" y="192"/>
                  <a:pt x="238" y="182"/>
                </a:cubicBezTo>
                <a:cubicBezTo>
                  <a:pt x="258" y="178"/>
                  <a:pt x="273" y="185"/>
                  <a:pt x="302" y="191"/>
                </a:cubicBezTo>
                <a:cubicBezTo>
                  <a:pt x="331" y="197"/>
                  <a:pt x="379" y="214"/>
                  <a:pt x="411" y="219"/>
                </a:cubicBezTo>
                <a:cubicBezTo>
                  <a:pt x="447" y="204"/>
                  <a:pt x="456" y="224"/>
                  <a:pt x="494" y="219"/>
                </a:cubicBezTo>
                <a:cubicBezTo>
                  <a:pt x="543" y="212"/>
                  <a:pt x="531" y="231"/>
                  <a:pt x="567" y="219"/>
                </a:cubicBezTo>
                <a:cubicBezTo>
                  <a:pt x="595" y="210"/>
                  <a:pt x="574" y="216"/>
                  <a:pt x="603" y="210"/>
                </a:cubicBezTo>
                <a:cubicBezTo>
                  <a:pt x="658" y="199"/>
                  <a:pt x="721" y="150"/>
                  <a:pt x="777" y="146"/>
                </a:cubicBezTo>
                <a:cubicBezTo>
                  <a:pt x="814" y="134"/>
                  <a:pt x="896" y="75"/>
                  <a:pt x="933" y="73"/>
                </a:cubicBezTo>
                <a:cubicBezTo>
                  <a:pt x="992" y="76"/>
                  <a:pt x="1021" y="44"/>
                  <a:pt x="1079" y="54"/>
                </a:cubicBezTo>
                <a:cubicBezTo>
                  <a:pt x="1116" y="69"/>
                  <a:pt x="1248" y="22"/>
                  <a:pt x="1288" y="28"/>
                </a:cubicBezTo>
                <a:cubicBezTo>
                  <a:pt x="1311" y="36"/>
                  <a:pt x="1336" y="36"/>
                  <a:pt x="1360" y="40"/>
                </a:cubicBezTo>
                <a:cubicBezTo>
                  <a:pt x="1423" y="51"/>
                  <a:pt x="1468" y="61"/>
                  <a:pt x="1536" y="64"/>
                </a:cubicBezTo>
                <a:cubicBezTo>
                  <a:pt x="1648" y="61"/>
                  <a:pt x="1672" y="64"/>
                  <a:pt x="1752" y="44"/>
                </a:cubicBezTo>
                <a:cubicBezTo>
                  <a:pt x="1824" y="47"/>
                  <a:pt x="1874" y="48"/>
                  <a:pt x="1940" y="64"/>
                </a:cubicBezTo>
                <a:cubicBezTo>
                  <a:pt x="2075" y="62"/>
                  <a:pt x="2204" y="60"/>
                  <a:pt x="2336" y="44"/>
                </a:cubicBezTo>
                <a:cubicBezTo>
                  <a:pt x="2368" y="33"/>
                  <a:pt x="2392" y="45"/>
                  <a:pt x="2427" y="36"/>
                </a:cubicBezTo>
                <a:cubicBezTo>
                  <a:pt x="2466" y="26"/>
                  <a:pt x="2499" y="0"/>
                  <a:pt x="2540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4572000" y="3657600"/>
            <a:ext cx="1181100" cy="241300"/>
          </a:xfrm>
          <a:custGeom>
            <a:avLst/>
            <a:gdLst>
              <a:gd name="T0" fmla="*/ 0 w 744"/>
              <a:gd name="T1" fmla="*/ 241300 h 152"/>
              <a:gd name="T2" fmla="*/ 266700 w 744"/>
              <a:gd name="T3" fmla="*/ 177800 h 152"/>
              <a:gd name="T4" fmla="*/ 584200 w 744"/>
              <a:gd name="T5" fmla="*/ 133350 h 152"/>
              <a:gd name="T6" fmla="*/ 793750 w 744"/>
              <a:gd name="T7" fmla="*/ 82550 h 152"/>
              <a:gd name="T8" fmla="*/ 1047750 w 744"/>
              <a:gd name="T9" fmla="*/ 38100 h 152"/>
              <a:gd name="T10" fmla="*/ 1143000 w 744"/>
              <a:gd name="T11" fmla="*/ 12700 h 152"/>
              <a:gd name="T12" fmla="*/ 1181100 w 744"/>
              <a:gd name="T13" fmla="*/ 0 h 1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44" h="152">
                <a:moveTo>
                  <a:pt x="0" y="152"/>
                </a:moveTo>
                <a:cubicBezTo>
                  <a:pt x="57" y="144"/>
                  <a:pt x="110" y="119"/>
                  <a:pt x="168" y="112"/>
                </a:cubicBezTo>
                <a:cubicBezTo>
                  <a:pt x="235" y="104"/>
                  <a:pt x="302" y="97"/>
                  <a:pt x="368" y="84"/>
                </a:cubicBezTo>
                <a:cubicBezTo>
                  <a:pt x="412" y="75"/>
                  <a:pt x="455" y="60"/>
                  <a:pt x="500" y="52"/>
                </a:cubicBezTo>
                <a:cubicBezTo>
                  <a:pt x="553" y="42"/>
                  <a:pt x="608" y="37"/>
                  <a:pt x="660" y="24"/>
                </a:cubicBezTo>
                <a:cubicBezTo>
                  <a:pt x="680" y="19"/>
                  <a:pt x="700" y="13"/>
                  <a:pt x="720" y="8"/>
                </a:cubicBezTo>
                <a:cubicBezTo>
                  <a:pt x="728" y="6"/>
                  <a:pt x="744" y="0"/>
                  <a:pt x="744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76200" y="3810000"/>
            <a:ext cx="7413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1600" b="1" i="1">
                <a:latin typeface="Arial" charset="0"/>
              </a:rPr>
              <a:t>мРНК</a:t>
            </a:r>
          </a:p>
        </p:txBody>
      </p:sp>
      <p:sp>
        <p:nvSpPr>
          <p:cNvPr id="14346" name="Oval 10"/>
          <p:cNvSpPr>
            <a:spLocks noChangeArrowheads="1"/>
          </p:cNvSpPr>
          <p:nvPr/>
        </p:nvSpPr>
        <p:spPr bwMode="auto">
          <a:xfrm>
            <a:off x="1143000" y="41910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47" name="Oval 11"/>
          <p:cNvSpPr>
            <a:spLocks noChangeArrowheads="1"/>
          </p:cNvSpPr>
          <p:nvPr/>
        </p:nvSpPr>
        <p:spPr bwMode="auto">
          <a:xfrm>
            <a:off x="1295400" y="41910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48" name="Oval 12"/>
          <p:cNvSpPr>
            <a:spLocks noChangeArrowheads="1"/>
          </p:cNvSpPr>
          <p:nvPr/>
        </p:nvSpPr>
        <p:spPr bwMode="auto">
          <a:xfrm>
            <a:off x="1447800" y="41910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>
            <a:off x="1676400" y="41148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50" name="Oval 14"/>
          <p:cNvSpPr>
            <a:spLocks noChangeArrowheads="1"/>
          </p:cNvSpPr>
          <p:nvPr/>
        </p:nvSpPr>
        <p:spPr bwMode="auto">
          <a:xfrm>
            <a:off x="1828800" y="40386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51" name="Oval 15"/>
          <p:cNvSpPr>
            <a:spLocks noChangeArrowheads="1"/>
          </p:cNvSpPr>
          <p:nvPr/>
        </p:nvSpPr>
        <p:spPr bwMode="auto">
          <a:xfrm>
            <a:off x="1981200" y="39624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1050925" y="3962400"/>
            <a:ext cx="285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1203325" y="3962400"/>
            <a:ext cx="2667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</a:t>
            </a: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1355725" y="3962400"/>
            <a:ext cx="2809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1584325" y="3886200"/>
            <a:ext cx="2809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5076" name="Text Box 20"/>
          <p:cNvSpPr txBox="1">
            <a:spLocks noChangeArrowheads="1"/>
          </p:cNvSpPr>
          <p:nvPr/>
        </p:nvSpPr>
        <p:spPr bwMode="auto">
          <a:xfrm>
            <a:off x="1736725" y="3810000"/>
            <a:ext cx="2714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Ц</a:t>
            </a:r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1905000" y="3733800"/>
            <a:ext cx="285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</a:t>
            </a:r>
          </a:p>
        </p:txBody>
      </p:sp>
      <p:sp>
        <p:nvSpPr>
          <p:cNvPr id="45078" name="Freeform 22"/>
          <p:cNvSpPr>
            <a:spLocks/>
          </p:cNvSpPr>
          <p:nvPr/>
        </p:nvSpPr>
        <p:spPr bwMode="auto">
          <a:xfrm rot="-581401">
            <a:off x="2514600" y="5334000"/>
            <a:ext cx="1087438" cy="1108075"/>
          </a:xfrm>
          <a:custGeom>
            <a:avLst/>
            <a:gdLst>
              <a:gd name="T0" fmla="*/ 505563 w 342"/>
              <a:gd name="T1" fmla="*/ 1108075 h 349"/>
              <a:gd name="T2" fmla="*/ 524641 w 342"/>
              <a:gd name="T3" fmla="*/ 1012825 h 349"/>
              <a:gd name="T4" fmla="*/ 480126 w 342"/>
              <a:gd name="T5" fmla="*/ 682625 h 349"/>
              <a:gd name="T6" fmla="*/ 410174 w 342"/>
              <a:gd name="T7" fmla="*/ 641350 h 349"/>
              <a:gd name="T8" fmla="*/ 295707 w 342"/>
              <a:gd name="T9" fmla="*/ 612775 h 349"/>
              <a:gd name="T10" fmla="*/ 76311 w 342"/>
              <a:gd name="T11" fmla="*/ 574675 h 349"/>
              <a:gd name="T12" fmla="*/ 12719 w 342"/>
              <a:gd name="T13" fmla="*/ 511175 h 349"/>
              <a:gd name="T14" fmla="*/ 0 w 342"/>
              <a:gd name="T15" fmla="*/ 460375 h 349"/>
              <a:gd name="T16" fmla="*/ 57234 w 342"/>
              <a:gd name="T17" fmla="*/ 368300 h 349"/>
              <a:gd name="T18" fmla="*/ 127186 w 342"/>
              <a:gd name="T19" fmla="*/ 374650 h 349"/>
              <a:gd name="T20" fmla="*/ 209856 w 342"/>
              <a:gd name="T21" fmla="*/ 403225 h 349"/>
              <a:gd name="T22" fmla="*/ 295707 w 342"/>
              <a:gd name="T23" fmla="*/ 473075 h 349"/>
              <a:gd name="T24" fmla="*/ 505563 w 342"/>
              <a:gd name="T25" fmla="*/ 511175 h 349"/>
              <a:gd name="T26" fmla="*/ 594593 w 342"/>
              <a:gd name="T27" fmla="*/ 482600 h 349"/>
              <a:gd name="T28" fmla="*/ 620030 w 342"/>
              <a:gd name="T29" fmla="*/ 339725 h 349"/>
              <a:gd name="T30" fmla="*/ 600953 w 342"/>
              <a:gd name="T31" fmla="*/ 193675 h 349"/>
              <a:gd name="T32" fmla="*/ 591414 w 342"/>
              <a:gd name="T33" fmla="*/ 107950 h 349"/>
              <a:gd name="T34" fmla="*/ 632749 w 342"/>
              <a:gd name="T35" fmla="*/ 31750 h 349"/>
              <a:gd name="T36" fmla="*/ 724959 w 342"/>
              <a:gd name="T37" fmla="*/ 22225 h 349"/>
              <a:gd name="T38" fmla="*/ 785372 w 342"/>
              <a:gd name="T39" fmla="*/ 60325 h 349"/>
              <a:gd name="T40" fmla="*/ 823528 w 342"/>
              <a:gd name="T41" fmla="*/ 111125 h 349"/>
              <a:gd name="T42" fmla="*/ 848965 w 342"/>
              <a:gd name="T43" fmla="*/ 168275 h 349"/>
              <a:gd name="T44" fmla="*/ 842605 w 342"/>
              <a:gd name="T45" fmla="*/ 292100 h 349"/>
              <a:gd name="T46" fmla="*/ 766294 w 342"/>
              <a:gd name="T47" fmla="*/ 425450 h 349"/>
              <a:gd name="T48" fmla="*/ 737677 w 342"/>
              <a:gd name="T49" fmla="*/ 482600 h 349"/>
              <a:gd name="T50" fmla="*/ 724959 w 342"/>
              <a:gd name="T51" fmla="*/ 527050 h 349"/>
              <a:gd name="T52" fmla="*/ 756755 w 342"/>
              <a:gd name="T53" fmla="*/ 584200 h 349"/>
              <a:gd name="T54" fmla="*/ 887120 w 342"/>
              <a:gd name="T55" fmla="*/ 555625 h 349"/>
              <a:gd name="T56" fmla="*/ 1042923 w 342"/>
              <a:gd name="T57" fmla="*/ 606425 h 349"/>
              <a:gd name="T58" fmla="*/ 1077899 w 342"/>
              <a:gd name="T59" fmla="*/ 692150 h 349"/>
              <a:gd name="T60" fmla="*/ 992049 w 342"/>
              <a:gd name="T61" fmla="*/ 803275 h 349"/>
              <a:gd name="T62" fmla="*/ 766294 w 342"/>
              <a:gd name="T63" fmla="*/ 739775 h 349"/>
              <a:gd name="T64" fmla="*/ 680444 w 342"/>
              <a:gd name="T65" fmla="*/ 806450 h 349"/>
              <a:gd name="T66" fmla="*/ 661366 w 342"/>
              <a:gd name="T67" fmla="*/ 911225 h 349"/>
              <a:gd name="T68" fmla="*/ 648647 w 342"/>
              <a:gd name="T69" fmla="*/ 1092200 h 34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42" h="349">
                <a:moveTo>
                  <a:pt x="159" y="349"/>
                </a:moveTo>
                <a:cubicBezTo>
                  <a:pt x="161" y="339"/>
                  <a:pt x="163" y="329"/>
                  <a:pt x="165" y="319"/>
                </a:cubicBezTo>
                <a:cubicBezTo>
                  <a:pt x="165" y="298"/>
                  <a:pt x="185" y="221"/>
                  <a:pt x="151" y="215"/>
                </a:cubicBezTo>
                <a:cubicBezTo>
                  <a:pt x="147" y="208"/>
                  <a:pt x="137" y="203"/>
                  <a:pt x="129" y="202"/>
                </a:cubicBezTo>
                <a:cubicBezTo>
                  <a:pt x="116" y="197"/>
                  <a:pt x="107" y="194"/>
                  <a:pt x="93" y="193"/>
                </a:cubicBezTo>
                <a:cubicBezTo>
                  <a:pt x="72" y="185"/>
                  <a:pt x="46" y="185"/>
                  <a:pt x="24" y="181"/>
                </a:cubicBezTo>
                <a:cubicBezTo>
                  <a:pt x="15" y="177"/>
                  <a:pt x="9" y="169"/>
                  <a:pt x="4" y="161"/>
                </a:cubicBezTo>
                <a:cubicBezTo>
                  <a:pt x="3" y="155"/>
                  <a:pt x="1" y="151"/>
                  <a:pt x="0" y="145"/>
                </a:cubicBezTo>
                <a:cubicBezTo>
                  <a:pt x="1" y="124"/>
                  <a:pt x="3" y="125"/>
                  <a:pt x="18" y="116"/>
                </a:cubicBezTo>
                <a:cubicBezTo>
                  <a:pt x="29" y="118"/>
                  <a:pt x="31" y="114"/>
                  <a:pt x="40" y="118"/>
                </a:cubicBezTo>
                <a:cubicBezTo>
                  <a:pt x="54" y="121"/>
                  <a:pt x="54" y="125"/>
                  <a:pt x="66" y="127"/>
                </a:cubicBezTo>
                <a:cubicBezTo>
                  <a:pt x="71" y="129"/>
                  <a:pt x="87" y="148"/>
                  <a:pt x="93" y="149"/>
                </a:cubicBezTo>
                <a:cubicBezTo>
                  <a:pt x="112" y="158"/>
                  <a:pt x="140" y="160"/>
                  <a:pt x="159" y="161"/>
                </a:cubicBezTo>
                <a:cubicBezTo>
                  <a:pt x="173" y="160"/>
                  <a:pt x="177" y="160"/>
                  <a:pt x="187" y="152"/>
                </a:cubicBezTo>
                <a:cubicBezTo>
                  <a:pt x="189" y="136"/>
                  <a:pt x="191" y="122"/>
                  <a:pt x="195" y="107"/>
                </a:cubicBezTo>
                <a:cubicBezTo>
                  <a:pt x="195" y="104"/>
                  <a:pt x="188" y="64"/>
                  <a:pt x="189" y="61"/>
                </a:cubicBezTo>
                <a:cubicBezTo>
                  <a:pt x="189" y="59"/>
                  <a:pt x="186" y="36"/>
                  <a:pt x="186" y="34"/>
                </a:cubicBezTo>
                <a:cubicBezTo>
                  <a:pt x="187" y="27"/>
                  <a:pt x="193" y="13"/>
                  <a:pt x="199" y="10"/>
                </a:cubicBezTo>
                <a:cubicBezTo>
                  <a:pt x="206" y="6"/>
                  <a:pt x="220" y="6"/>
                  <a:pt x="228" y="7"/>
                </a:cubicBezTo>
                <a:cubicBezTo>
                  <a:pt x="237" y="0"/>
                  <a:pt x="239" y="15"/>
                  <a:pt x="247" y="19"/>
                </a:cubicBezTo>
                <a:cubicBezTo>
                  <a:pt x="251" y="25"/>
                  <a:pt x="253" y="31"/>
                  <a:pt x="259" y="35"/>
                </a:cubicBezTo>
                <a:cubicBezTo>
                  <a:pt x="261" y="41"/>
                  <a:pt x="264" y="47"/>
                  <a:pt x="267" y="53"/>
                </a:cubicBezTo>
                <a:cubicBezTo>
                  <a:pt x="270" y="66"/>
                  <a:pt x="271" y="80"/>
                  <a:pt x="265" y="92"/>
                </a:cubicBezTo>
                <a:cubicBezTo>
                  <a:pt x="262" y="108"/>
                  <a:pt x="254" y="124"/>
                  <a:pt x="241" y="134"/>
                </a:cubicBezTo>
                <a:cubicBezTo>
                  <a:pt x="240" y="140"/>
                  <a:pt x="236" y="147"/>
                  <a:pt x="232" y="152"/>
                </a:cubicBezTo>
                <a:cubicBezTo>
                  <a:pt x="231" y="157"/>
                  <a:pt x="229" y="161"/>
                  <a:pt x="228" y="166"/>
                </a:cubicBezTo>
                <a:cubicBezTo>
                  <a:pt x="229" y="180"/>
                  <a:pt x="229" y="177"/>
                  <a:pt x="238" y="184"/>
                </a:cubicBezTo>
                <a:cubicBezTo>
                  <a:pt x="268" y="182"/>
                  <a:pt x="259" y="178"/>
                  <a:pt x="279" y="175"/>
                </a:cubicBezTo>
                <a:cubicBezTo>
                  <a:pt x="296" y="176"/>
                  <a:pt x="321" y="184"/>
                  <a:pt x="328" y="191"/>
                </a:cubicBezTo>
                <a:cubicBezTo>
                  <a:pt x="335" y="195"/>
                  <a:pt x="335" y="211"/>
                  <a:pt x="339" y="218"/>
                </a:cubicBezTo>
                <a:cubicBezTo>
                  <a:pt x="342" y="233"/>
                  <a:pt x="331" y="249"/>
                  <a:pt x="312" y="253"/>
                </a:cubicBezTo>
                <a:cubicBezTo>
                  <a:pt x="285" y="252"/>
                  <a:pt x="267" y="239"/>
                  <a:pt x="241" y="233"/>
                </a:cubicBezTo>
                <a:cubicBezTo>
                  <a:pt x="212" y="236"/>
                  <a:pt x="224" y="234"/>
                  <a:pt x="214" y="254"/>
                </a:cubicBezTo>
                <a:cubicBezTo>
                  <a:pt x="213" y="265"/>
                  <a:pt x="211" y="276"/>
                  <a:pt x="208" y="287"/>
                </a:cubicBezTo>
                <a:cubicBezTo>
                  <a:pt x="206" y="306"/>
                  <a:pt x="204" y="325"/>
                  <a:pt x="204" y="344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5079" name="Freeform 23"/>
          <p:cNvSpPr>
            <a:spLocks/>
          </p:cNvSpPr>
          <p:nvPr/>
        </p:nvSpPr>
        <p:spPr bwMode="auto">
          <a:xfrm rot="1643997">
            <a:off x="4311650" y="5734050"/>
            <a:ext cx="1027113" cy="992188"/>
          </a:xfrm>
          <a:custGeom>
            <a:avLst/>
            <a:gdLst>
              <a:gd name="T0" fmla="*/ 858838 w 647"/>
              <a:gd name="T1" fmla="*/ 992188 h 625"/>
              <a:gd name="T2" fmla="*/ 804863 w 647"/>
              <a:gd name="T3" fmla="*/ 911225 h 625"/>
              <a:gd name="T4" fmla="*/ 542925 w 647"/>
              <a:gd name="T5" fmla="*/ 706438 h 625"/>
              <a:gd name="T6" fmla="*/ 463550 w 647"/>
              <a:gd name="T7" fmla="*/ 725488 h 625"/>
              <a:gd name="T8" fmla="*/ 361950 w 647"/>
              <a:gd name="T9" fmla="*/ 785813 h 625"/>
              <a:gd name="T10" fmla="*/ 179388 w 647"/>
              <a:gd name="T11" fmla="*/ 911225 h 625"/>
              <a:gd name="T12" fmla="*/ 88900 w 647"/>
              <a:gd name="T13" fmla="*/ 909638 h 625"/>
              <a:gd name="T14" fmla="*/ 44450 w 647"/>
              <a:gd name="T15" fmla="*/ 882650 h 625"/>
              <a:gd name="T16" fmla="*/ 20638 w 647"/>
              <a:gd name="T17" fmla="*/ 777875 h 625"/>
              <a:gd name="T18" fmla="*/ 74613 w 647"/>
              <a:gd name="T19" fmla="*/ 733425 h 625"/>
              <a:gd name="T20" fmla="*/ 153988 w 647"/>
              <a:gd name="T21" fmla="*/ 695325 h 625"/>
              <a:gd name="T22" fmla="*/ 265113 w 647"/>
              <a:gd name="T23" fmla="*/ 685800 h 625"/>
              <a:gd name="T24" fmla="*/ 441325 w 647"/>
              <a:gd name="T25" fmla="*/ 566738 h 625"/>
              <a:gd name="T26" fmla="*/ 485775 w 647"/>
              <a:gd name="T27" fmla="*/ 482600 h 625"/>
              <a:gd name="T28" fmla="*/ 403225 w 647"/>
              <a:gd name="T29" fmla="*/ 361950 h 625"/>
              <a:gd name="T30" fmla="*/ 287338 w 647"/>
              <a:gd name="T31" fmla="*/ 271463 h 625"/>
              <a:gd name="T32" fmla="*/ 220663 w 647"/>
              <a:gd name="T33" fmla="*/ 217488 h 625"/>
              <a:gd name="T34" fmla="*/ 196850 w 647"/>
              <a:gd name="T35" fmla="*/ 133350 h 625"/>
              <a:gd name="T36" fmla="*/ 217488 w 647"/>
              <a:gd name="T37" fmla="*/ 38100 h 625"/>
              <a:gd name="T38" fmla="*/ 341313 w 647"/>
              <a:gd name="T39" fmla="*/ 0 h 625"/>
              <a:gd name="T40" fmla="*/ 422275 w 647"/>
              <a:gd name="T41" fmla="*/ 19050 h 625"/>
              <a:gd name="T42" fmla="*/ 474663 w 647"/>
              <a:gd name="T43" fmla="*/ 61913 h 625"/>
              <a:gd name="T44" fmla="*/ 528638 w 647"/>
              <a:gd name="T45" fmla="*/ 173038 h 625"/>
              <a:gd name="T46" fmla="*/ 568325 w 647"/>
              <a:gd name="T47" fmla="*/ 322263 h 625"/>
              <a:gd name="T48" fmla="*/ 587375 w 647"/>
              <a:gd name="T49" fmla="*/ 382588 h 625"/>
              <a:gd name="T50" fmla="*/ 609600 w 647"/>
              <a:gd name="T51" fmla="*/ 423863 h 625"/>
              <a:gd name="T52" fmla="*/ 673100 w 647"/>
              <a:gd name="T53" fmla="*/ 441325 h 625"/>
              <a:gd name="T54" fmla="*/ 746125 w 647"/>
              <a:gd name="T55" fmla="*/ 330200 h 625"/>
              <a:gd name="T56" fmla="*/ 892175 w 647"/>
              <a:gd name="T57" fmla="*/ 258763 h 625"/>
              <a:gd name="T58" fmla="*/ 977900 w 647"/>
              <a:gd name="T59" fmla="*/ 295275 h 625"/>
              <a:gd name="T60" fmla="*/ 993775 w 647"/>
              <a:gd name="T61" fmla="*/ 434975 h 625"/>
              <a:gd name="T62" fmla="*/ 787400 w 647"/>
              <a:gd name="T63" fmla="*/ 546100 h 625"/>
              <a:gd name="T64" fmla="*/ 773113 w 647"/>
              <a:gd name="T65" fmla="*/ 654050 h 625"/>
              <a:gd name="T66" fmla="*/ 833438 w 647"/>
              <a:gd name="T67" fmla="*/ 742950 h 625"/>
              <a:gd name="T68" fmla="*/ 950913 w 647"/>
              <a:gd name="T69" fmla="*/ 881063 h 62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647" h="625">
                <a:moveTo>
                  <a:pt x="541" y="625"/>
                </a:moveTo>
                <a:cubicBezTo>
                  <a:pt x="530" y="608"/>
                  <a:pt x="518" y="591"/>
                  <a:pt x="507" y="574"/>
                </a:cubicBezTo>
                <a:cubicBezTo>
                  <a:pt x="478" y="544"/>
                  <a:pt x="400" y="405"/>
                  <a:pt x="342" y="445"/>
                </a:cubicBezTo>
                <a:cubicBezTo>
                  <a:pt x="326" y="441"/>
                  <a:pt x="305" y="447"/>
                  <a:pt x="292" y="457"/>
                </a:cubicBezTo>
                <a:cubicBezTo>
                  <a:pt x="267" y="468"/>
                  <a:pt x="250" y="477"/>
                  <a:pt x="228" y="495"/>
                </a:cubicBezTo>
                <a:cubicBezTo>
                  <a:pt x="187" y="513"/>
                  <a:pt x="150" y="549"/>
                  <a:pt x="113" y="574"/>
                </a:cubicBezTo>
                <a:cubicBezTo>
                  <a:pt x="94" y="581"/>
                  <a:pt x="74" y="578"/>
                  <a:pt x="56" y="573"/>
                </a:cubicBezTo>
                <a:cubicBezTo>
                  <a:pt x="46" y="566"/>
                  <a:pt x="38" y="563"/>
                  <a:pt x="28" y="556"/>
                </a:cubicBezTo>
                <a:cubicBezTo>
                  <a:pt x="0" y="525"/>
                  <a:pt x="4" y="523"/>
                  <a:pt x="13" y="490"/>
                </a:cubicBezTo>
                <a:cubicBezTo>
                  <a:pt x="32" y="477"/>
                  <a:pt x="29" y="469"/>
                  <a:pt x="47" y="462"/>
                </a:cubicBezTo>
                <a:cubicBezTo>
                  <a:pt x="72" y="446"/>
                  <a:pt x="77" y="452"/>
                  <a:pt x="97" y="438"/>
                </a:cubicBezTo>
                <a:cubicBezTo>
                  <a:pt x="107" y="434"/>
                  <a:pt x="157" y="439"/>
                  <a:pt x="167" y="432"/>
                </a:cubicBezTo>
                <a:cubicBezTo>
                  <a:pt x="206" y="418"/>
                  <a:pt x="249" y="382"/>
                  <a:pt x="278" y="357"/>
                </a:cubicBezTo>
                <a:cubicBezTo>
                  <a:pt x="297" y="335"/>
                  <a:pt x="303" y="329"/>
                  <a:pt x="306" y="304"/>
                </a:cubicBezTo>
                <a:cubicBezTo>
                  <a:pt x="286" y="278"/>
                  <a:pt x="270" y="255"/>
                  <a:pt x="254" y="228"/>
                </a:cubicBezTo>
                <a:cubicBezTo>
                  <a:pt x="250" y="224"/>
                  <a:pt x="184" y="177"/>
                  <a:pt x="181" y="171"/>
                </a:cubicBezTo>
                <a:cubicBezTo>
                  <a:pt x="179" y="168"/>
                  <a:pt x="142" y="140"/>
                  <a:pt x="139" y="137"/>
                </a:cubicBezTo>
                <a:cubicBezTo>
                  <a:pt x="131" y="125"/>
                  <a:pt x="120" y="97"/>
                  <a:pt x="124" y="84"/>
                </a:cubicBezTo>
                <a:cubicBezTo>
                  <a:pt x="124" y="65"/>
                  <a:pt x="122" y="38"/>
                  <a:pt x="137" y="24"/>
                </a:cubicBezTo>
                <a:cubicBezTo>
                  <a:pt x="140" y="2"/>
                  <a:pt x="198" y="5"/>
                  <a:pt x="215" y="0"/>
                </a:cubicBezTo>
                <a:cubicBezTo>
                  <a:pt x="229" y="3"/>
                  <a:pt x="252" y="15"/>
                  <a:pt x="266" y="12"/>
                </a:cubicBezTo>
                <a:cubicBezTo>
                  <a:pt x="277" y="18"/>
                  <a:pt x="286" y="34"/>
                  <a:pt x="299" y="39"/>
                </a:cubicBezTo>
                <a:cubicBezTo>
                  <a:pt x="321" y="53"/>
                  <a:pt x="325" y="84"/>
                  <a:pt x="333" y="109"/>
                </a:cubicBezTo>
                <a:cubicBezTo>
                  <a:pt x="352" y="136"/>
                  <a:pt x="363" y="170"/>
                  <a:pt x="358" y="203"/>
                </a:cubicBezTo>
                <a:cubicBezTo>
                  <a:pt x="365" y="213"/>
                  <a:pt x="369" y="228"/>
                  <a:pt x="370" y="241"/>
                </a:cubicBezTo>
                <a:cubicBezTo>
                  <a:pt x="376" y="250"/>
                  <a:pt x="379" y="258"/>
                  <a:pt x="384" y="267"/>
                </a:cubicBezTo>
                <a:cubicBezTo>
                  <a:pt x="405" y="285"/>
                  <a:pt x="401" y="281"/>
                  <a:pt x="424" y="278"/>
                </a:cubicBezTo>
                <a:cubicBezTo>
                  <a:pt x="464" y="234"/>
                  <a:pt x="445" y="240"/>
                  <a:pt x="470" y="208"/>
                </a:cubicBezTo>
                <a:cubicBezTo>
                  <a:pt x="495" y="186"/>
                  <a:pt x="542" y="162"/>
                  <a:pt x="562" y="163"/>
                </a:cubicBezTo>
                <a:cubicBezTo>
                  <a:pt x="578" y="158"/>
                  <a:pt x="600" y="181"/>
                  <a:pt x="616" y="186"/>
                </a:cubicBezTo>
                <a:cubicBezTo>
                  <a:pt x="641" y="203"/>
                  <a:pt x="647" y="241"/>
                  <a:pt x="626" y="274"/>
                </a:cubicBezTo>
                <a:cubicBezTo>
                  <a:pt x="586" y="310"/>
                  <a:pt x="542" y="316"/>
                  <a:pt x="496" y="344"/>
                </a:cubicBezTo>
                <a:cubicBezTo>
                  <a:pt x="459" y="389"/>
                  <a:pt x="473" y="369"/>
                  <a:pt x="487" y="412"/>
                </a:cubicBezTo>
                <a:cubicBezTo>
                  <a:pt x="501" y="429"/>
                  <a:pt x="514" y="448"/>
                  <a:pt x="525" y="468"/>
                </a:cubicBezTo>
                <a:cubicBezTo>
                  <a:pt x="548" y="498"/>
                  <a:pt x="572" y="528"/>
                  <a:pt x="599" y="555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4360" name="Freeform 24"/>
          <p:cNvSpPr>
            <a:spLocks/>
          </p:cNvSpPr>
          <p:nvPr/>
        </p:nvSpPr>
        <p:spPr bwMode="auto">
          <a:xfrm>
            <a:off x="6096000" y="4953000"/>
            <a:ext cx="1087438" cy="1108075"/>
          </a:xfrm>
          <a:custGeom>
            <a:avLst/>
            <a:gdLst>
              <a:gd name="T0" fmla="*/ 505563 w 342"/>
              <a:gd name="T1" fmla="*/ 1108075 h 349"/>
              <a:gd name="T2" fmla="*/ 524641 w 342"/>
              <a:gd name="T3" fmla="*/ 1012825 h 349"/>
              <a:gd name="T4" fmla="*/ 480126 w 342"/>
              <a:gd name="T5" fmla="*/ 682625 h 349"/>
              <a:gd name="T6" fmla="*/ 410174 w 342"/>
              <a:gd name="T7" fmla="*/ 641350 h 349"/>
              <a:gd name="T8" fmla="*/ 295707 w 342"/>
              <a:gd name="T9" fmla="*/ 612775 h 349"/>
              <a:gd name="T10" fmla="*/ 76311 w 342"/>
              <a:gd name="T11" fmla="*/ 574675 h 349"/>
              <a:gd name="T12" fmla="*/ 12719 w 342"/>
              <a:gd name="T13" fmla="*/ 511175 h 349"/>
              <a:gd name="T14" fmla="*/ 0 w 342"/>
              <a:gd name="T15" fmla="*/ 460375 h 349"/>
              <a:gd name="T16" fmla="*/ 57234 w 342"/>
              <a:gd name="T17" fmla="*/ 368300 h 349"/>
              <a:gd name="T18" fmla="*/ 127186 w 342"/>
              <a:gd name="T19" fmla="*/ 374650 h 349"/>
              <a:gd name="T20" fmla="*/ 209856 w 342"/>
              <a:gd name="T21" fmla="*/ 403225 h 349"/>
              <a:gd name="T22" fmla="*/ 295707 w 342"/>
              <a:gd name="T23" fmla="*/ 473075 h 349"/>
              <a:gd name="T24" fmla="*/ 505563 w 342"/>
              <a:gd name="T25" fmla="*/ 511175 h 349"/>
              <a:gd name="T26" fmla="*/ 594593 w 342"/>
              <a:gd name="T27" fmla="*/ 482600 h 349"/>
              <a:gd name="T28" fmla="*/ 620030 w 342"/>
              <a:gd name="T29" fmla="*/ 339725 h 349"/>
              <a:gd name="T30" fmla="*/ 600953 w 342"/>
              <a:gd name="T31" fmla="*/ 193675 h 349"/>
              <a:gd name="T32" fmla="*/ 591414 w 342"/>
              <a:gd name="T33" fmla="*/ 107950 h 349"/>
              <a:gd name="T34" fmla="*/ 632749 w 342"/>
              <a:gd name="T35" fmla="*/ 31750 h 349"/>
              <a:gd name="T36" fmla="*/ 724959 w 342"/>
              <a:gd name="T37" fmla="*/ 22225 h 349"/>
              <a:gd name="T38" fmla="*/ 785372 w 342"/>
              <a:gd name="T39" fmla="*/ 60325 h 349"/>
              <a:gd name="T40" fmla="*/ 823528 w 342"/>
              <a:gd name="T41" fmla="*/ 111125 h 349"/>
              <a:gd name="T42" fmla="*/ 848965 w 342"/>
              <a:gd name="T43" fmla="*/ 168275 h 349"/>
              <a:gd name="T44" fmla="*/ 842605 w 342"/>
              <a:gd name="T45" fmla="*/ 292100 h 349"/>
              <a:gd name="T46" fmla="*/ 766294 w 342"/>
              <a:gd name="T47" fmla="*/ 425450 h 349"/>
              <a:gd name="T48" fmla="*/ 737677 w 342"/>
              <a:gd name="T49" fmla="*/ 482600 h 349"/>
              <a:gd name="T50" fmla="*/ 724959 w 342"/>
              <a:gd name="T51" fmla="*/ 527050 h 349"/>
              <a:gd name="T52" fmla="*/ 756755 w 342"/>
              <a:gd name="T53" fmla="*/ 584200 h 349"/>
              <a:gd name="T54" fmla="*/ 887120 w 342"/>
              <a:gd name="T55" fmla="*/ 555625 h 349"/>
              <a:gd name="T56" fmla="*/ 1042923 w 342"/>
              <a:gd name="T57" fmla="*/ 606425 h 349"/>
              <a:gd name="T58" fmla="*/ 1077899 w 342"/>
              <a:gd name="T59" fmla="*/ 692150 h 349"/>
              <a:gd name="T60" fmla="*/ 992049 w 342"/>
              <a:gd name="T61" fmla="*/ 803275 h 349"/>
              <a:gd name="T62" fmla="*/ 766294 w 342"/>
              <a:gd name="T63" fmla="*/ 739775 h 349"/>
              <a:gd name="T64" fmla="*/ 680444 w 342"/>
              <a:gd name="T65" fmla="*/ 806450 h 349"/>
              <a:gd name="T66" fmla="*/ 661366 w 342"/>
              <a:gd name="T67" fmla="*/ 911225 h 349"/>
              <a:gd name="T68" fmla="*/ 648647 w 342"/>
              <a:gd name="T69" fmla="*/ 1092200 h 34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42" h="349">
                <a:moveTo>
                  <a:pt x="159" y="349"/>
                </a:moveTo>
                <a:cubicBezTo>
                  <a:pt x="161" y="339"/>
                  <a:pt x="163" y="329"/>
                  <a:pt x="165" y="319"/>
                </a:cubicBezTo>
                <a:cubicBezTo>
                  <a:pt x="165" y="298"/>
                  <a:pt x="185" y="221"/>
                  <a:pt x="151" y="215"/>
                </a:cubicBezTo>
                <a:cubicBezTo>
                  <a:pt x="147" y="208"/>
                  <a:pt x="137" y="203"/>
                  <a:pt x="129" y="202"/>
                </a:cubicBezTo>
                <a:cubicBezTo>
                  <a:pt x="116" y="197"/>
                  <a:pt x="107" y="194"/>
                  <a:pt x="93" y="193"/>
                </a:cubicBezTo>
                <a:cubicBezTo>
                  <a:pt x="72" y="185"/>
                  <a:pt x="46" y="185"/>
                  <a:pt x="24" y="181"/>
                </a:cubicBezTo>
                <a:cubicBezTo>
                  <a:pt x="15" y="177"/>
                  <a:pt x="9" y="169"/>
                  <a:pt x="4" y="161"/>
                </a:cubicBezTo>
                <a:cubicBezTo>
                  <a:pt x="3" y="155"/>
                  <a:pt x="1" y="151"/>
                  <a:pt x="0" y="145"/>
                </a:cubicBezTo>
                <a:cubicBezTo>
                  <a:pt x="1" y="124"/>
                  <a:pt x="3" y="125"/>
                  <a:pt x="18" y="116"/>
                </a:cubicBezTo>
                <a:cubicBezTo>
                  <a:pt x="29" y="118"/>
                  <a:pt x="31" y="114"/>
                  <a:pt x="40" y="118"/>
                </a:cubicBezTo>
                <a:cubicBezTo>
                  <a:pt x="54" y="121"/>
                  <a:pt x="54" y="125"/>
                  <a:pt x="66" y="127"/>
                </a:cubicBezTo>
                <a:cubicBezTo>
                  <a:pt x="71" y="129"/>
                  <a:pt x="87" y="148"/>
                  <a:pt x="93" y="149"/>
                </a:cubicBezTo>
                <a:cubicBezTo>
                  <a:pt x="112" y="158"/>
                  <a:pt x="140" y="160"/>
                  <a:pt x="159" y="161"/>
                </a:cubicBezTo>
                <a:cubicBezTo>
                  <a:pt x="173" y="160"/>
                  <a:pt x="177" y="160"/>
                  <a:pt x="187" y="152"/>
                </a:cubicBezTo>
                <a:cubicBezTo>
                  <a:pt x="189" y="136"/>
                  <a:pt x="191" y="122"/>
                  <a:pt x="195" y="107"/>
                </a:cubicBezTo>
                <a:cubicBezTo>
                  <a:pt x="195" y="104"/>
                  <a:pt x="188" y="64"/>
                  <a:pt x="189" y="61"/>
                </a:cubicBezTo>
                <a:cubicBezTo>
                  <a:pt x="189" y="59"/>
                  <a:pt x="186" y="36"/>
                  <a:pt x="186" y="34"/>
                </a:cubicBezTo>
                <a:cubicBezTo>
                  <a:pt x="187" y="27"/>
                  <a:pt x="193" y="13"/>
                  <a:pt x="199" y="10"/>
                </a:cubicBezTo>
                <a:cubicBezTo>
                  <a:pt x="206" y="6"/>
                  <a:pt x="220" y="6"/>
                  <a:pt x="228" y="7"/>
                </a:cubicBezTo>
                <a:cubicBezTo>
                  <a:pt x="237" y="0"/>
                  <a:pt x="239" y="15"/>
                  <a:pt x="247" y="19"/>
                </a:cubicBezTo>
                <a:cubicBezTo>
                  <a:pt x="251" y="25"/>
                  <a:pt x="253" y="31"/>
                  <a:pt x="259" y="35"/>
                </a:cubicBezTo>
                <a:cubicBezTo>
                  <a:pt x="261" y="41"/>
                  <a:pt x="264" y="47"/>
                  <a:pt x="267" y="53"/>
                </a:cubicBezTo>
                <a:cubicBezTo>
                  <a:pt x="270" y="66"/>
                  <a:pt x="271" y="80"/>
                  <a:pt x="265" y="92"/>
                </a:cubicBezTo>
                <a:cubicBezTo>
                  <a:pt x="262" y="108"/>
                  <a:pt x="254" y="124"/>
                  <a:pt x="241" y="134"/>
                </a:cubicBezTo>
                <a:cubicBezTo>
                  <a:pt x="240" y="140"/>
                  <a:pt x="236" y="147"/>
                  <a:pt x="232" y="152"/>
                </a:cubicBezTo>
                <a:cubicBezTo>
                  <a:pt x="231" y="157"/>
                  <a:pt x="229" y="161"/>
                  <a:pt x="228" y="166"/>
                </a:cubicBezTo>
                <a:cubicBezTo>
                  <a:pt x="229" y="180"/>
                  <a:pt x="229" y="177"/>
                  <a:pt x="238" y="184"/>
                </a:cubicBezTo>
                <a:cubicBezTo>
                  <a:pt x="268" y="182"/>
                  <a:pt x="259" y="178"/>
                  <a:pt x="279" y="175"/>
                </a:cubicBezTo>
                <a:cubicBezTo>
                  <a:pt x="296" y="176"/>
                  <a:pt x="321" y="184"/>
                  <a:pt x="328" y="191"/>
                </a:cubicBezTo>
                <a:cubicBezTo>
                  <a:pt x="335" y="195"/>
                  <a:pt x="335" y="211"/>
                  <a:pt x="339" y="218"/>
                </a:cubicBezTo>
                <a:cubicBezTo>
                  <a:pt x="342" y="233"/>
                  <a:pt x="331" y="249"/>
                  <a:pt x="312" y="253"/>
                </a:cubicBezTo>
                <a:cubicBezTo>
                  <a:pt x="285" y="252"/>
                  <a:pt x="267" y="239"/>
                  <a:pt x="241" y="233"/>
                </a:cubicBezTo>
                <a:cubicBezTo>
                  <a:pt x="212" y="236"/>
                  <a:pt x="224" y="234"/>
                  <a:pt x="214" y="254"/>
                </a:cubicBezTo>
                <a:cubicBezTo>
                  <a:pt x="213" y="265"/>
                  <a:pt x="211" y="276"/>
                  <a:pt x="208" y="287"/>
                </a:cubicBezTo>
                <a:cubicBezTo>
                  <a:pt x="206" y="306"/>
                  <a:pt x="204" y="325"/>
                  <a:pt x="204" y="344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5081" name="Text Box 25"/>
          <p:cNvSpPr txBox="1">
            <a:spLocks noChangeArrowheads="1"/>
          </p:cNvSpPr>
          <p:nvPr/>
        </p:nvSpPr>
        <p:spPr bwMode="auto">
          <a:xfrm rot="-462370">
            <a:off x="2819400" y="5105400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2971800" y="5029200"/>
            <a:ext cx="315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Ц</a:t>
            </a:r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3200400" y="5105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</a:t>
            </a: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4495800" y="54864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</a:t>
            </a:r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 rot="-378588">
            <a:off x="4648200" y="5410200"/>
            <a:ext cx="2809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</a:t>
            </a:r>
          </a:p>
        </p:txBody>
      </p:sp>
      <p:sp>
        <p:nvSpPr>
          <p:cNvPr id="45086" name="Text Box 30"/>
          <p:cNvSpPr txBox="1">
            <a:spLocks noChangeArrowheads="1"/>
          </p:cNvSpPr>
          <p:nvPr/>
        </p:nvSpPr>
        <p:spPr bwMode="auto">
          <a:xfrm>
            <a:off x="4800600" y="5486400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5087" name="Oval 31" descr="Розовая тисненая бумага"/>
          <p:cNvSpPr>
            <a:spLocks noChangeArrowheads="1"/>
          </p:cNvSpPr>
          <p:nvPr/>
        </p:nvSpPr>
        <p:spPr bwMode="auto">
          <a:xfrm>
            <a:off x="3352800" y="6096000"/>
            <a:ext cx="577850" cy="447675"/>
          </a:xfrm>
          <a:prstGeom prst="ellipse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altLang="ru-RU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а/к</a:t>
            </a:r>
          </a:p>
        </p:txBody>
      </p:sp>
      <p:sp>
        <p:nvSpPr>
          <p:cNvPr id="45088" name="Oval 32" descr="Розовая тисненая бумага"/>
          <p:cNvSpPr>
            <a:spLocks noChangeArrowheads="1"/>
          </p:cNvSpPr>
          <p:nvPr/>
        </p:nvSpPr>
        <p:spPr bwMode="auto">
          <a:xfrm>
            <a:off x="5181600" y="6410325"/>
            <a:ext cx="577850" cy="447675"/>
          </a:xfrm>
          <a:prstGeom prst="ellipse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ru-RU" altLang="ru-RU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а/к</a:t>
            </a:r>
          </a:p>
        </p:txBody>
      </p:sp>
      <p:sp>
        <p:nvSpPr>
          <p:cNvPr id="45089" name="Oval 33" descr="Розовая тисненая бумага"/>
          <p:cNvSpPr>
            <a:spLocks noChangeArrowheads="1"/>
          </p:cNvSpPr>
          <p:nvPr/>
        </p:nvSpPr>
        <p:spPr bwMode="auto">
          <a:xfrm>
            <a:off x="6858000" y="5943600"/>
            <a:ext cx="577850" cy="447675"/>
          </a:xfrm>
          <a:prstGeom prst="ellipse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altLang="ru-RU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а/к</a:t>
            </a:r>
          </a:p>
        </p:txBody>
      </p:sp>
      <p:sp>
        <p:nvSpPr>
          <p:cNvPr id="45090" name="Text Box 34"/>
          <p:cNvSpPr txBox="1">
            <a:spLocks noChangeArrowheads="1"/>
          </p:cNvSpPr>
          <p:nvPr/>
        </p:nvSpPr>
        <p:spPr bwMode="auto">
          <a:xfrm>
            <a:off x="6553200" y="4724400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5091" name="Text Box 35"/>
          <p:cNvSpPr txBox="1">
            <a:spLocks noChangeArrowheads="1"/>
          </p:cNvSpPr>
          <p:nvPr/>
        </p:nvSpPr>
        <p:spPr bwMode="auto">
          <a:xfrm>
            <a:off x="6705600" y="4648200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5092" name="Text Box 36"/>
          <p:cNvSpPr txBox="1">
            <a:spLocks noChangeArrowheads="1"/>
          </p:cNvSpPr>
          <p:nvPr/>
        </p:nvSpPr>
        <p:spPr bwMode="auto">
          <a:xfrm>
            <a:off x="6858000" y="4724400"/>
            <a:ext cx="2809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</a:t>
            </a:r>
          </a:p>
        </p:txBody>
      </p:sp>
      <p:sp>
        <p:nvSpPr>
          <p:cNvPr id="45093" name="Line 37"/>
          <p:cNvSpPr>
            <a:spLocks noChangeShapeType="1"/>
          </p:cNvSpPr>
          <p:nvPr/>
        </p:nvSpPr>
        <p:spPr bwMode="auto">
          <a:xfrm rot="2559352">
            <a:off x="3200400" y="6096000"/>
            <a:ext cx="228600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5094" name="Line 38"/>
          <p:cNvSpPr>
            <a:spLocks noChangeShapeType="1"/>
          </p:cNvSpPr>
          <p:nvPr/>
        </p:nvSpPr>
        <p:spPr bwMode="auto">
          <a:xfrm rot="1650564">
            <a:off x="4953000" y="6477000"/>
            <a:ext cx="304800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4375" name="Line 39"/>
          <p:cNvSpPr>
            <a:spLocks noChangeShapeType="1"/>
          </p:cNvSpPr>
          <p:nvPr/>
        </p:nvSpPr>
        <p:spPr bwMode="auto">
          <a:xfrm>
            <a:off x="6858000" y="5715000"/>
            <a:ext cx="7620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4376" name="Oval 40"/>
          <p:cNvSpPr>
            <a:spLocks noChangeArrowheads="1"/>
          </p:cNvSpPr>
          <p:nvPr/>
        </p:nvSpPr>
        <p:spPr bwMode="auto">
          <a:xfrm>
            <a:off x="3962400" y="39624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77" name="Oval 41"/>
          <p:cNvSpPr>
            <a:spLocks noChangeArrowheads="1"/>
          </p:cNvSpPr>
          <p:nvPr/>
        </p:nvSpPr>
        <p:spPr bwMode="auto">
          <a:xfrm>
            <a:off x="4114800" y="39624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78" name="Oval 42"/>
          <p:cNvSpPr>
            <a:spLocks noChangeArrowheads="1"/>
          </p:cNvSpPr>
          <p:nvPr/>
        </p:nvSpPr>
        <p:spPr bwMode="auto">
          <a:xfrm>
            <a:off x="4267200" y="39624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495800" y="38862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648200" y="38100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800600" y="38100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5102" name="Text Box 46"/>
          <p:cNvSpPr txBox="1">
            <a:spLocks noChangeArrowheads="1"/>
          </p:cNvSpPr>
          <p:nvPr/>
        </p:nvSpPr>
        <p:spPr bwMode="auto">
          <a:xfrm>
            <a:off x="3810000" y="36687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</a:t>
            </a:r>
          </a:p>
        </p:txBody>
      </p:sp>
      <p:sp>
        <p:nvSpPr>
          <p:cNvPr id="45103" name="Text Box 47"/>
          <p:cNvSpPr txBox="1">
            <a:spLocks noChangeArrowheads="1"/>
          </p:cNvSpPr>
          <p:nvPr/>
        </p:nvSpPr>
        <p:spPr bwMode="auto">
          <a:xfrm>
            <a:off x="3962400" y="36576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Ц</a:t>
            </a:r>
          </a:p>
        </p:txBody>
      </p:sp>
      <p:sp>
        <p:nvSpPr>
          <p:cNvPr id="45104" name="Text Box 48"/>
          <p:cNvSpPr txBox="1">
            <a:spLocks noChangeArrowheads="1"/>
          </p:cNvSpPr>
          <p:nvPr/>
        </p:nvSpPr>
        <p:spPr bwMode="auto">
          <a:xfrm>
            <a:off x="4114800" y="36687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5105" name="Text Box 49"/>
          <p:cNvSpPr txBox="1">
            <a:spLocks noChangeArrowheads="1"/>
          </p:cNvSpPr>
          <p:nvPr/>
        </p:nvSpPr>
        <p:spPr bwMode="auto">
          <a:xfrm>
            <a:off x="4343400" y="3657600"/>
            <a:ext cx="2968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5106" name="Text Box 50"/>
          <p:cNvSpPr txBox="1">
            <a:spLocks noChangeArrowheads="1"/>
          </p:cNvSpPr>
          <p:nvPr/>
        </p:nvSpPr>
        <p:spPr bwMode="auto">
          <a:xfrm>
            <a:off x="4495800" y="3581400"/>
            <a:ext cx="3571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</a:t>
            </a:r>
          </a:p>
        </p:txBody>
      </p:sp>
      <p:sp>
        <p:nvSpPr>
          <p:cNvPr id="45107" name="Text Box 51"/>
          <p:cNvSpPr txBox="1">
            <a:spLocks noChangeArrowheads="1"/>
          </p:cNvSpPr>
          <p:nvPr/>
        </p:nvSpPr>
        <p:spPr bwMode="auto">
          <a:xfrm>
            <a:off x="4648200" y="35052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Ц</a:t>
            </a:r>
          </a:p>
        </p:txBody>
      </p:sp>
      <p:sp>
        <p:nvSpPr>
          <p:cNvPr id="45108" name="Line 52"/>
          <p:cNvSpPr>
            <a:spLocks noChangeShapeType="1"/>
          </p:cNvSpPr>
          <p:nvPr/>
        </p:nvSpPr>
        <p:spPr bwMode="auto">
          <a:xfrm flipV="1">
            <a:off x="1143000" y="4267200"/>
            <a:ext cx="0" cy="1524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5109" name="Line 53"/>
          <p:cNvSpPr>
            <a:spLocks noChangeShapeType="1"/>
          </p:cNvSpPr>
          <p:nvPr/>
        </p:nvSpPr>
        <p:spPr bwMode="auto">
          <a:xfrm flipV="1">
            <a:off x="1295400" y="4267200"/>
            <a:ext cx="0" cy="1524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5110" name="Line 54"/>
          <p:cNvSpPr>
            <a:spLocks noChangeShapeType="1"/>
          </p:cNvSpPr>
          <p:nvPr/>
        </p:nvSpPr>
        <p:spPr bwMode="auto">
          <a:xfrm flipV="1">
            <a:off x="1524000" y="4267200"/>
            <a:ext cx="0" cy="1524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5111" name="Line 55"/>
          <p:cNvSpPr>
            <a:spLocks noChangeShapeType="1"/>
          </p:cNvSpPr>
          <p:nvPr/>
        </p:nvSpPr>
        <p:spPr bwMode="auto">
          <a:xfrm flipH="1" flipV="1">
            <a:off x="1752600" y="4191000"/>
            <a:ext cx="152400" cy="1524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5112" name="Line 56"/>
          <p:cNvSpPr>
            <a:spLocks noChangeShapeType="1"/>
          </p:cNvSpPr>
          <p:nvPr/>
        </p:nvSpPr>
        <p:spPr bwMode="auto">
          <a:xfrm flipH="1" flipV="1">
            <a:off x="1905000" y="4114800"/>
            <a:ext cx="152400" cy="762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5113" name="Line 57"/>
          <p:cNvSpPr>
            <a:spLocks noChangeShapeType="1"/>
          </p:cNvSpPr>
          <p:nvPr/>
        </p:nvSpPr>
        <p:spPr bwMode="auto">
          <a:xfrm flipH="1" flipV="1">
            <a:off x="2057400" y="4038600"/>
            <a:ext cx="152400" cy="1524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5114" name="Line 58"/>
          <p:cNvSpPr>
            <a:spLocks noChangeShapeType="1"/>
          </p:cNvSpPr>
          <p:nvPr/>
        </p:nvSpPr>
        <p:spPr bwMode="auto">
          <a:xfrm flipH="1">
            <a:off x="2133600" y="2895600"/>
            <a:ext cx="1066800" cy="1143000"/>
          </a:xfrm>
          <a:prstGeom prst="line">
            <a:avLst/>
          </a:prstGeom>
          <a:noFill/>
          <a:ln w="9525">
            <a:solidFill>
              <a:srgbClr val="FFFF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5115" name="Text Box 59"/>
          <p:cNvSpPr txBox="1">
            <a:spLocks noChangeArrowheads="1"/>
          </p:cNvSpPr>
          <p:nvPr/>
        </p:nvSpPr>
        <p:spPr bwMode="auto">
          <a:xfrm>
            <a:off x="2266598" y="2286000"/>
            <a:ext cx="39138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just" eaLnBrk="1" hangingPunct="1"/>
            <a:r>
              <a:rPr lang="ru-RU" altLang="ru-RU" sz="1600" b="1" i="1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Водородные связи между</a:t>
            </a:r>
          </a:p>
          <a:p>
            <a:pPr algn="just" eaLnBrk="1" hangingPunct="1"/>
            <a:r>
              <a:rPr lang="ru-RU" altLang="ru-RU" sz="1600" b="1" i="1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комплементарными нуклеотидами</a:t>
            </a:r>
          </a:p>
        </p:txBody>
      </p:sp>
    </p:spTree>
    <p:extLst>
      <p:ext uri="{BB962C8B-B14F-4D97-AF65-F5344CB8AC3E}">
        <p14:creationId xmlns="" xmlns:p14="http://schemas.microsoft.com/office/powerpoint/2010/main" val="33954399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3941 -0.00115 -0.07865 -0.00023 -0.11736 -0.01063 C -0.129 -0.02057 -0.11354 -0.00855 -0.13177 -0.01687 C -0.13351 -0.0178 -0.13473 -0.02011 -0.13646 -0.02127 C -0.1415 -0.02427 -0.14844 -0.02728 -0.154 -0.02959 C -0.15556 -0.03098 -0.15695 -0.03306 -0.15868 -0.03398 C -0.16285 -0.03606 -0.17136 -0.03815 -0.17136 -0.03815 C -0.17396 -0.04161 -0.17674 -0.04531 -0.17934 -0.04878 C -0.1816 -0.05179 -0.18143 -0.0571 -0.18247 -0.06127 C -0.18299 -0.06312 -0.18473 -0.06427 -0.18577 -0.06566 C -0.19132 -0.08809 -0.18247 -0.0541 -0.19045 -0.07838 C -0.19757 -0.09988 -0.18976 -0.08323 -0.19688 -0.09734 C -0.19861 -0.10427 -0.19844 -0.1015 -0.19844 -0.10566 " pathEditMode="relative" ptsTypes="ffffffffffffA">
                                      <p:cBhvr>
                                        <p:cTn id="6" dur="20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3941 -0.00115 -0.07865 -0.00023 -0.11736 -0.01063 C -0.129 -0.02057 -0.11354 -0.00855 -0.13177 -0.01687 C -0.13351 -0.0178 -0.13473 -0.02011 -0.13646 -0.02127 C -0.1415 -0.02427 -0.14844 -0.02728 -0.154 -0.02959 C -0.15556 -0.03098 -0.15695 -0.03306 -0.15868 -0.03398 C -0.16285 -0.03606 -0.17136 -0.03815 -0.17136 -0.03815 C -0.17396 -0.04161 -0.17674 -0.04531 -0.17934 -0.04878 C -0.1816 -0.05179 -0.18143 -0.0571 -0.18247 -0.06127 C -0.18299 -0.06312 -0.18473 -0.06427 -0.18577 -0.06566 C -0.19132 -0.08809 -0.18247 -0.0541 -0.19045 -0.07838 C -0.19757 -0.09988 -0.18976 -0.08323 -0.19688 -0.09734 C -0.19861 -0.10427 -0.19844 -0.1015 -0.19844 -0.10566 " pathEditMode="relative" ptsTypes="ffffffffffffA">
                                      <p:cBhvr>
                                        <p:cTn id="8" dur="20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3941 -0.00115 -0.07865 -0.00023 -0.11736 -0.01063 C -0.129 -0.02057 -0.11354 -0.00855 -0.13177 -0.01687 C -0.13351 -0.0178 -0.13473 -0.02011 -0.13646 -0.02127 C -0.1415 -0.02427 -0.14844 -0.02728 -0.154 -0.02959 C -0.15556 -0.03098 -0.15695 -0.03306 -0.15868 -0.03398 C -0.16285 -0.03606 -0.17136 -0.03815 -0.17136 -0.03815 C -0.17396 -0.04161 -0.17674 -0.04531 -0.17934 -0.04878 C -0.1816 -0.05179 -0.18143 -0.0571 -0.18247 -0.06127 C -0.18299 -0.06312 -0.18473 -0.06427 -0.18577 -0.06566 C -0.19132 -0.08809 -0.18247 -0.0541 -0.19045 -0.07838 C -0.19757 -0.09988 -0.18976 -0.08323 -0.19688 -0.09734 C -0.19861 -0.10427 -0.19844 -0.1015 -0.19844 -0.10566 " pathEditMode="relative" ptsTypes="ffffffffffffA">
                                      <p:cBhvr>
                                        <p:cTn id="10" dur="20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3941 -0.00115 -0.07865 -0.00023 -0.11736 -0.01063 C -0.129 -0.02057 -0.11354 -0.00855 -0.13177 -0.01687 C -0.13351 -0.0178 -0.13473 -0.02011 -0.13646 -0.02127 C -0.1415 -0.02427 -0.14844 -0.02728 -0.154 -0.02959 C -0.15556 -0.03098 -0.15695 -0.03306 -0.15868 -0.03398 C -0.16285 -0.03606 -0.17136 -0.03815 -0.17136 -0.03815 C -0.17396 -0.04161 -0.17674 -0.04531 -0.17934 -0.04878 C -0.1816 -0.05179 -0.18143 -0.0571 -0.18247 -0.06127 C -0.18299 -0.06312 -0.18473 -0.06427 -0.18577 -0.06566 C -0.19132 -0.08809 -0.18247 -0.0541 -0.19045 -0.07838 C -0.19757 -0.09988 -0.18976 -0.08323 -0.19688 -0.09734 C -0.19861 -0.10427 -0.19844 -0.1015 -0.19844 -0.10566 " pathEditMode="relative" ptsTypes="ffffffffffffA">
                                      <p:cBhvr>
                                        <p:cTn id="12" dur="20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3941 -0.00115 -0.07865 -0.00023 -0.11736 -0.01063 C -0.129 -0.02057 -0.11354 -0.00855 -0.13177 -0.01687 C -0.13351 -0.0178 -0.13473 -0.02011 -0.13646 -0.02127 C -0.1415 -0.02427 -0.14844 -0.02728 -0.154 -0.02959 C -0.15556 -0.03098 -0.15695 -0.03306 -0.15868 -0.03398 C -0.16285 -0.03606 -0.17136 -0.03815 -0.17136 -0.03815 C -0.17396 -0.04161 -0.17674 -0.04531 -0.17934 -0.04878 C -0.1816 -0.05179 -0.18143 -0.0571 -0.18247 -0.06127 C -0.18299 -0.06312 -0.18473 -0.06427 -0.18577 -0.06566 C -0.19132 -0.08809 -0.18247 -0.0541 -0.19045 -0.07838 C -0.19757 -0.09988 -0.18976 -0.08323 -0.19688 -0.09734 C -0.19861 -0.10427 -0.19844 -0.1015 -0.19844 -0.10566 " pathEditMode="relative" ptsTypes="ffffffffffffA">
                                      <p:cBhvr>
                                        <p:cTn id="14" dur="2000" fill="hold"/>
                                        <p:tgtEl>
                                          <p:spTgt spid="450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3941 -0.00115 -0.07865 -0.00023 -0.11736 -0.01063 C -0.129 -0.02057 -0.11354 -0.00855 -0.13177 -0.01687 C -0.13351 -0.0178 -0.13473 -0.02011 -0.13646 -0.02127 C -0.1415 -0.02427 -0.14844 -0.02728 -0.154 -0.02959 C -0.15556 -0.03098 -0.15695 -0.03306 -0.15868 -0.03398 C -0.16285 -0.03606 -0.17136 -0.03815 -0.17136 -0.03815 C -0.17396 -0.04161 -0.17674 -0.04531 -0.17934 -0.04878 C -0.1816 -0.05179 -0.18143 -0.0571 -0.18247 -0.06127 C -0.18299 -0.06312 -0.18473 -0.06427 -0.18577 -0.06566 C -0.19132 -0.08809 -0.18247 -0.0541 -0.19045 -0.07838 C -0.19757 -0.09988 -0.18976 -0.08323 -0.19688 -0.09734 C -0.19861 -0.10427 -0.19844 -0.1015 -0.19844 -0.10566 " pathEditMode="relative" ptsTypes="ffffffffffffA">
                                      <p:cBhvr>
                                        <p:cTn id="16" dur="2000" fill="hold"/>
                                        <p:tgtEl>
                                          <p:spTgt spid="450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12 -0.00602 -0.01146 -0.01388 -0.0191 -0.01896 C -0.02656 -0.02914 -0.03716 -0.03677 -0.04757 -0.04023 C -0.05313 -0.0474 -0.05608 -0.0481 -0.06354 -0.05087 C -0.06927 -0.05596 -0.07622 -0.06497 -0.08264 -0.06775 C -0.0882 -0.07885 -0.08247 -0.07052 -0.09202 -0.07607 C -0.09931 -0.08023 -0.10486 -0.08625 -0.11268 -0.08879 C -0.12101 -0.09434 -0.12639 -0.10104 -0.1349 -0.10567 C -0.13959 -0.11191 -0.14132 -0.11769 -0.14757 -0.12047 C -0.1533 -0.1281 -0.15903 -0.13272 -0.16667 -0.13526 C -0.17049 -0.13873 -0.17361 -0.14359 -0.17778 -0.1459 C -0.18177 -0.14821 -0.19045 -0.15006 -0.19045 -0.15006 C -0.1974 -0.157 -0.20295 -0.15954 -0.21111 -0.16278 C -0.21424 -0.16393 -0.22066 -0.16694 -0.22066 -0.16694 C -0.2375 -0.18266 -0.26736 -0.18821 -0.28733 -0.18821 " pathEditMode="relative" ptsTypes="ffffffffffffffA">
                                      <p:cBhvr>
                                        <p:cTn id="32" dur="20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12 -0.00602 -0.01146 -0.01388 -0.0191 -0.01896 C -0.02656 -0.02914 -0.03716 -0.03677 -0.04757 -0.04023 C -0.05313 -0.0474 -0.05608 -0.0481 -0.06354 -0.05087 C -0.06927 -0.05596 -0.07622 -0.06497 -0.08264 -0.06775 C -0.0882 -0.07885 -0.08247 -0.07052 -0.09202 -0.07607 C -0.09931 -0.08023 -0.10486 -0.08625 -0.11268 -0.08879 C -0.12101 -0.09434 -0.12639 -0.10104 -0.1349 -0.10567 C -0.13959 -0.11191 -0.14132 -0.11769 -0.14757 -0.12047 C -0.1533 -0.1281 -0.15903 -0.13272 -0.16667 -0.13526 C -0.17049 -0.13873 -0.17361 -0.14359 -0.17778 -0.1459 C -0.18177 -0.14821 -0.19045 -0.15006 -0.19045 -0.15006 C -0.1974 -0.157 -0.20295 -0.15954 -0.21111 -0.16278 C -0.21424 -0.16393 -0.22066 -0.16694 -0.22066 -0.16694 C -0.2375 -0.18266 -0.26736 -0.18821 -0.28733 -0.18821 " pathEditMode="relative" ptsTypes="ffffffffffffffA">
                                      <p:cBhvr>
                                        <p:cTn id="34" dur="20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12 -0.00602 -0.01146 -0.01388 -0.0191 -0.01896 C -0.02656 -0.02914 -0.03716 -0.03677 -0.04757 -0.04023 C -0.05313 -0.0474 -0.05608 -0.0481 -0.06354 -0.05087 C -0.06927 -0.05596 -0.07622 -0.06497 -0.08264 -0.06775 C -0.0882 -0.07885 -0.08247 -0.07052 -0.09202 -0.07607 C -0.09931 -0.08023 -0.10486 -0.08625 -0.11268 -0.08879 C -0.12101 -0.09434 -0.12639 -0.10104 -0.1349 -0.10567 C -0.13959 -0.11191 -0.14132 -0.11769 -0.14757 -0.12047 C -0.1533 -0.1281 -0.15903 -0.13272 -0.16667 -0.13526 C -0.17049 -0.13873 -0.17361 -0.14359 -0.17778 -0.1459 C -0.18177 -0.14821 -0.19045 -0.15006 -0.19045 -0.15006 C -0.1974 -0.157 -0.20295 -0.15954 -0.21111 -0.16278 C -0.21424 -0.16393 -0.22066 -0.16694 -0.22066 -0.16694 C -0.2375 -0.18266 -0.26736 -0.18821 -0.28733 -0.18821 " pathEditMode="relative" ptsTypes="ffffffffffffffA">
                                      <p:cBhvr>
                                        <p:cTn id="36" dur="2000" fill="hold"/>
                                        <p:tgtEl>
                                          <p:spTgt spid="450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12 -0.00602 -0.01146 -0.01388 -0.0191 -0.01896 C -0.02656 -0.02914 -0.03716 -0.03677 -0.04757 -0.04023 C -0.05313 -0.0474 -0.05608 -0.0481 -0.06354 -0.05087 C -0.06927 -0.05596 -0.07622 -0.06497 -0.08264 -0.06775 C -0.0882 -0.07885 -0.08247 -0.07052 -0.09202 -0.07607 C -0.09931 -0.08023 -0.10486 -0.08625 -0.11268 -0.08879 C -0.12101 -0.09434 -0.12639 -0.10104 -0.1349 -0.10567 C -0.13959 -0.11191 -0.14132 -0.11769 -0.14757 -0.12047 C -0.1533 -0.1281 -0.15903 -0.13272 -0.16667 -0.13526 C -0.17049 -0.13873 -0.17361 -0.14359 -0.17778 -0.1459 C -0.18177 -0.14821 -0.19045 -0.15006 -0.19045 -0.15006 C -0.1974 -0.157 -0.20295 -0.15954 -0.21111 -0.16278 C -0.21424 -0.16393 -0.22066 -0.16694 -0.22066 -0.16694 C -0.2375 -0.18266 -0.26736 -0.18821 -0.28733 -0.18821 " pathEditMode="relative" ptsTypes="ffffffffffffffA">
                                      <p:cBhvr>
                                        <p:cTn id="38" dur="2000" fill="hold"/>
                                        <p:tgtEl>
                                          <p:spTgt spid="45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12 -0.00602 -0.01146 -0.01388 -0.0191 -0.01896 C -0.02656 -0.02914 -0.03716 -0.03677 -0.04757 -0.04023 C -0.05313 -0.0474 -0.05608 -0.0481 -0.06354 -0.05087 C -0.06927 -0.05596 -0.07622 -0.06497 -0.08264 -0.06775 C -0.0882 -0.07885 -0.08247 -0.07052 -0.09202 -0.07607 C -0.09931 -0.08023 -0.10486 -0.08625 -0.11268 -0.08879 C -0.12101 -0.09434 -0.12639 -0.10104 -0.1349 -0.10567 C -0.13959 -0.11191 -0.14132 -0.11769 -0.14757 -0.12047 C -0.1533 -0.1281 -0.15903 -0.13272 -0.16667 -0.13526 C -0.17049 -0.13873 -0.17361 -0.14359 -0.17778 -0.1459 C -0.18177 -0.14821 -0.19045 -0.15006 -0.19045 -0.15006 C -0.1974 -0.157 -0.20295 -0.15954 -0.21111 -0.16278 C -0.21424 -0.16393 -0.22066 -0.16694 -0.22066 -0.16694 C -0.2375 -0.18266 -0.26736 -0.18821 -0.28733 -0.18821 " pathEditMode="relative" ptsTypes="ffffffffffffffA">
                                      <p:cBhvr>
                                        <p:cTn id="40" dur="2000" fill="hold"/>
                                        <p:tgtEl>
                                          <p:spTgt spid="450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12 -0.00602 -0.01146 -0.01388 -0.0191 -0.01896 C -0.02656 -0.02914 -0.03716 -0.03677 -0.04757 -0.04023 C -0.05313 -0.0474 -0.05608 -0.0481 -0.06354 -0.05087 C -0.06927 -0.05596 -0.07622 -0.06497 -0.08264 -0.06775 C -0.0882 -0.07885 -0.08247 -0.07052 -0.09202 -0.07607 C -0.09931 -0.08023 -0.10486 -0.08625 -0.11268 -0.08879 C -0.12101 -0.09434 -0.12639 -0.10104 -0.1349 -0.10567 C -0.13959 -0.11191 -0.14132 -0.11769 -0.14757 -0.12047 C -0.1533 -0.1281 -0.15903 -0.13272 -0.16667 -0.13526 C -0.17049 -0.13873 -0.17361 -0.14359 -0.17778 -0.1459 C -0.18177 -0.14821 -0.19045 -0.15006 -0.19045 -0.15006 C -0.1974 -0.157 -0.20295 -0.15954 -0.21111 -0.16278 C -0.21424 -0.16393 -0.22066 -0.16694 -0.22066 -0.16694 C -0.2375 -0.18266 -0.26736 -0.18821 -0.28733 -0.18821 " pathEditMode="relative" ptsTypes="ffffffffffffffA">
                                      <p:cBhvr>
                                        <p:cTn id="42" dur="2000" fill="hold"/>
                                        <p:tgtEl>
                                          <p:spTgt spid="450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8" grpId="0" animBg="1"/>
      <p:bldP spid="45079" grpId="0" animBg="1"/>
      <p:bldP spid="45081" grpId="0"/>
      <p:bldP spid="45082" grpId="0"/>
      <p:bldP spid="45083" grpId="0"/>
      <p:bldP spid="45084" grpId="0"/>
      <p:bldP spid="45085" grpId="0"/>
      <p:bldP spid="45086" grpId="0"/>
      <p:bldP spid="45087" grpId="0" animBg="1"/>
      <p:bldP spid="45088" grpId="0" animBg="1"/>
      <p:bldP spid="45093" grpId="0" animBg="1"/>
      <p:bldP spid="45094" grpId="0" animBg="1"/>
      <p:bldP spid="45108" grpId="0" animBg="1"/>
      <p:bldP spid="45109" grpId="0" animBg="1"/>
      <p:bldP spid="45110" grpId="0" animBg="1"/>
      <p:bldP spid="45111" grpId="0" animBg="1"/>
      <p:bldP spid="45112" grpId="0" animBg="1"/>
      <p:bldP spid="45113" grpId="0" animBg="1"/>
      <p:bldP spid="45114" grpId="0" animBg="1"/>
      <p:bldP spid="451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304800"/>
            <a:ext cx="8839200" cy="65532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ru-RU" altLang="ru-RU" sz="1800" smtClean="0"/>
              <a:t>		После присоединения к мРНК двух тРНК под действием фермента происходит образование пептидной связи между аминокислотами; первая аминокислота перемещается на вторую тРНК, а освободившаяся первая тРНК уходит. После этого  рибосома передвигается по нити для того, чтобы поставить на рабочее место следующий кодон.		</a:t>
            </a:r>
            <a:endParaRPr lang="ru-RU" altLang="ru-RU" sz="1400" smtClean="0"/>
          </a:p>
        </p:txBody>
      </p:sp>
      <p:sp>
        <p:nvSpPr>
          <p:cNvPr id="46083" name="Oval 3"/>
          <p:cNvSpPr>
            <a:spLocks noChangeArrowheads="1"/>
          </p:cNvSpPr>
          <p:nvPr/>
        </p:nvSpPr>
        <p:spPr bwMode="auto">
          <a:xfrm>
            <a:off x="838200" y="3962400"/>
            <a:ext cx="1752600" cy="16002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46084" name="Oval 4"/>
          <p:cNvSpPr>
            <a:spLocks noChangeArrowheads="1"/>
          </p:cNvSpPr>
          <p:nvPr/>
        </p:nvSpPr>
        <p:spPr bwMode="auto">
          <a:xfrm>
            <a:off x="914400" y="3200400"/>
            <a:ext cx="1143000" cy="10668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endParaRPr lang="ru-RU" altLang="ru-RU" sz="1400">
              <a:solidFill>
                <a:srgbClr val="66FF99"/>
              </a:solidFill>
              <a:latin typeface="Arial" charset="0"/>
            </a:endParaRPr>
          </a:p>
        </p:txBody>
      </p:sp>
      <p:sp>
        <p:nvSpPr>
          <p:cNvPr id="46085" name="Oval 5"/>
          <p:cNvSpPr>
            <a:spLocks noChangeArrowheads="1"/>
          </p:cNvSpPr>
          <p:nvPr/>
        </p:nvSpPr>
        <p:spPr bwMode="auto">
          <a:xfrm>
            <a:off x="3810000" y="3200400"/>
            <a:ext cx="1143000" cy="10668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endParaRPr lang="ru-RU" altLang="ru-RU" sz="1400">
              <a:solidFill>
                <a:srgbClr val="66FF99"/>
              </a:solidFill>
              <a:latin typeface="Arial" charset="0"/>
            </a:endParaRPr>
          </a:p>
        </p:txBody>
      </p:sp>
      <p:sp>
        <p:nvSpPr>
          <p:cNvPr id="46086" name="Oval 6"/>
          <p:cNvSpPr>
            <a:spLocks noChangeArrowheads="1"/>
          </p:cNvSpPr>
          <p:nvPr/>
        </p:nvSpPr>
        <p:spPr bwMode="auto">
          <a:xfrm>
            <a:off x="3733800" y="3886200"/>
            <a:ext cx="1752600" cy="16002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5367" name="Freeform 7"/>
          <p:cNvSpPr>
            <a:spLocks/>
          </p:cNvSpPr>
          <p:nvPr/>
        </p:nvSpPr>
        <p:spPr bwMode="auto">
          <a:xfrm>
            <a:off x="609600" y="3886200"/>
            <a:ext cx="4032250" cy="400050"/>
          </a:xfrm>
          <a:custGeom>
            <a:avLst/>
            <a:gdLst>
              <a:gd name="T0" fmla="*/ 0 w 2540"/>
              <a:gd name="T1" fmla="*/ 400050 h 252"/>
              <a:gd name="T2" fmla="*/ 50800 w 2540"/>
              <a:gd name="T3" fmla="*/ 361950 h 252"/>
              <a:gd name="T4" fmla="*/ 127000 w 2540"/>
              <a:gd name="T5" fmla="*/ 336550 h 252"/>
              <a:gd name="T6" fmla="*/ 203200 w 2540"/>
              <a:gd name="T7" fmla="*/ 292100 h 252"/>
              <a:gd name="T8" fmla="*/ 279400 w 2540"/>
              <a:gd name="T9" fmla="*/ 273050 h 252"/>
              <a:gd name="T10" fmla="*/ 377825 w 2540"/>
              <a:gd name="T11" fmla="*/ 288925 h 252"/>
              <a:gd name="T12" fmla="*/ 479425 w 2540"/>
              <a:gd name="T13" fmla="*/ 303213 h 252"/>
              <a:gd name="T14" fmla="*/ 652463 w 2540"/>
              <a:gd name="T15" fmla="*/ 347663 h 252"/>
              <a:gd name="T16" fmla="*/ 784225 w 2540"/>
              <a:gd name="T17" fmla="*/ 347663 h 252"/>
              <a:gd name="T18" fmla="*/ 900113 w 2540"/>
              <a:gd name="T19" fmla="*/ 347663 h 252"/>
              <a:gd name="T20" fmla="*/ 957263 w 2540"/>
              <a:gd name="T21" fmla="*/ 333375 h 252"/>
              <a:gd name="T22" fmla="*/ 1233488 w 2540"/>
              <a:gd name="T23" fmla="*/ 231775 h 252"/>
              <a:gd name="T24" fmla="*/ 1481138 w 2540"/>
              <a:gd name="T25" fmla="*/ 115888 h 252"/>
              <a:gd name="T26" fmla="*/ 1712913 w 2540"/>
              <a:gd name="T27" fmla="*/ 85725 h 252"/>
              <a:gd name="T28" fmla="*/ 2044700 w 2540"/>
              <a:gd name="T29" fmla="*/ 44450 h 252"/>
              <a:gd name="T30" fmla="*/ 2159000 w 2540"/>
              <a:gd name="T31" fmla="*/ 63500 h 252"/>
              <a:gd name="T32" fmla="*/ 2438400 w 2540"/>
              <a:gd name="T33" fmla="*/ 101600 h 252"/>
              <a:gd name="T34" fmla="*/ 2781300 w 2540"/>
              <a:gd name="T35" fmla="*/ 69850 h 252"/>
              <a:gd name="T36" fmla="*/ 3079750 w 2540"/>
              <a:gd name="T37" fmla="*/ 101600 h 252"/>
              <a:gd name="T38" fmla="*/ 3708400 w 2540"/>
              <a:gd name="T39" fmla="*/ 69850 h 252"/>
              <a:gd name="T40" fmla="*/ 3852863 w 2540"/>
              <a:gd name="T41" fmla="*/ 57150 h 252"/>
              <a:gd name="T42" fmla="*/ 4032250 w 2540"/>
              <a:gd name="T43" fmla="*/ 0 h 25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540" h="252">
                <a:moveTo>
                  <a:pt x="0" y="252"/>
                </a:moveTo>
                <a:cubicBezTo>
                  <a:pt x="17" y="246"/>
                  <a:pt x="19" y="236"/>
                  <a:pt x="32" y="228"/>
                </a:cubicBezTo>
                <a:cubicBezTo>
                  <a:pt x="44" y="221"/>
                  <a:pt x="66" y="217"/>
                  <a:pt x="80" y="212"/>
                </a:cubicBezTo>
                <a:cubicBezTo>
                  <a:pt x="96" y="207"/>
                  <a:pt x="112" y="189"/>
                  <a:pt x="128" y="184"/>
                </a:cubicBezTo>
                <a:cubicBezTo>
                  <a:pt x="144" y="179"/>
                  <a:pt x="160" y="177"/>
                  <a:pt x="176" y="172"/>
                </a:cubicBezTo>
                <a:cubicBezTo>
                  <a:pt x="198" y="165"/>
                  <a:pt x="216" y="192"/>
                  <a:pt x="238" y="182"/>
                </a:cubicBezTo>
                <a:cubicBezTo>
                  <a:pt x="258" y="178"/>
                  <a:pt x="273" y="185"/>
                  <a:pt x="302" y="191"/>
                </a:cubicBezTo>
                <a:cubicBezTo>
                  <a:pt x="331" y="197"/>
                  <a:pt x="379" y="214"/>
                  <a:pt x="411" y="219"/>
                </a:cubicBezTo>
                <a:cubicBezTo>
                  <a:pt x="447" y="204"/>
                  <a:pt x="456" y="224"/>
                  <a:pt x="494" y="219"/>
                </a:cubicBezTo>
                <a:cubicBezTo>
                  <a:pt x="543" y="212"/>
                  <a:pt x="531" y="231"/>
                  <a:pt x="567" y="219"/>
                </a:cubicBezTo>
                <a:cubicBezTo>
                  <a:pt x="595" y="210"/>
                  <a:pt x="574" y="216"/>
                  <a:pt x="603" y="210"/>
                </a:cubicBezTo>
                <a:cubicBezTo>
                  <a:pt x="658" y="199"/>
                  <a:pt x="721" y="150"/>
                  <a:pt x="777" y="146"/>
                </a:cubicBezTo>
                <a:cubicBezTo>
                  <a:pt x="814" y="134"/>
                  <a:pt x="896" y="75"/>
                  <a:pt x="933" y="73"/>
                </a:cubicBezTo>
                <a:cubicBezTo>
                  <a:pt x="992" y="76"/>
                  <a:pt x="1021" y="44"/>
                  <a:pt x="1079" y="54"/>
                </a:cubicBezTo>
                <a:cubicBezTo>
                  <a:pt x="1116" y="69"/>
                  <a:pt x="1248" y="22"/>
                  <a:pt x="1288" y="28"/>
                </a:cubicBezTo>
                <a:cubicBezTo>
                  <a:pt x="1311" y="36"/>
                  <a:pt x="1336" y="36"/>
                  <a:pt x="1360" y="40"/>
                </a:cubicBezTo>
                <a:cubicBezTo>
                  <a:pt x="1423" y="51"/>
                  <a:pt x="1468" y="61"/>
                  <a:pt x="1536" y="64"/>
                </a:cubicBezTo>
                <a:cubicBezTo>
                  <a:pt x="1648" y="61"/>
                  <a:pt x="1672" y="64"/>
                  <a:pt x="1752" y="44"/>
                </a:cubicBezTo>
                <a:cubicBezTo>
                  <a:pt x="1824" y="47"/>
                  <a:pt x="1874" y="48"/>
                  <a:pt x="1940" y="64"/>
                </a:cubicBezTo>
                <a:cubicBezTo>
                  <a:pt x="2075" y="62"/>
                  <a:pt x="2204" y="60"/>
                  <a:pt x="2336" y="44"/>
                </a:cubicBezTo>
                <a:cubicBezTo>
                  <a:pt x="2368" y="33"/>
                  <a:pt x="2392" y="45"/>
                  <a:pt x="2427" y="36"/>
                </a:cubicBezTo>
                <a:cubicBezTo>
                  <a:pt x="2466" y="26"/>
                  <a:pt x="2499" y="0"/>
                  <a:pt x="2540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4572000" y="3657600"/>
            <a:ext cx="1181100" cy="241300"/>
          </a:xfrm>
          <a:custGeom>
            <a:avLst/>
            <a:gdLst>
              <a:gd name="T0" fmla="*/ 0 w 744"/>
              <a:gd name="T1" fmla="*/ 241300 h 152"/>
              <a:gd name="T2" fmla="*/ 266700 w 744"/>
              <a:gd name="T3" fmla="*/ 177800 h 152"/>
              <a:gd name="T4" fmla="*/ 584200 w 744"/>
              <a:gd name="T5" fmla="*/ 133350 h 152"/>
              <a:gd name="T6" fmla="*/ 793750 w 744"/>
              <a:gd name="T7" fmla="*/ 82550 h 152"/>
              <a:gd name="T8" fmla="*/ 1047750 w 744"/>
              <a:gd name="T9" fmla="*/ 38100 h 152"/>
              <a:gd name="T10" fmla="*/ 1143000 w 744"/>
              <a:gd name="T11" fmla="*/ 12700 h 152"/>
              <a:gd name="T12" fmla="*/ 1181100 w 744"/>
              <a:gd name="T13" fmla="*/ 0 h 1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44" h="152">
                <a:moveTo>
                  <a:pt x="0" y="152"/>
                </a:moveTo>
                <a:cubicBezTo>
                  <a:pt x="57" y="144"/>
                  <a:pt x="110" y="119"/>
                  <a:pt x="168" y="112"/>
                </a:cubicBezTo>
                <a:cubicBezTo>
                  <a:pt x="235" y="104"/>
                  <a:pt x="302" y="97"/>
                  <a:pt x="368" y="84"/>
                </a:cubicBezTo>
                <a:cubicBezTo>
                  <a:pt x="412" y="75"/>
                  <a:pt x="455" y="60"/>
                  <a:pt x="500" y="52"/>
                </a:cubicBezTo>
                <a:cubicBezTo>
                  <a:pt x="553" y="42"/>
                  <a:pt x="608" y="37"/>
                  <a:pt x="660" y="24"/>
                </a:cubicBezTo>
                <a:cubicBezTo>
                  <a:pt x="680" y="19"/>
                  <a:pt x="700" y="13"/>
                  <a:pt x="720" y="8"/>
                </a:cubicBezTo>
                <a:cubicBezTo>
                  <a:pt x="728" y="6"/>
                  <a:pt x="744" y="0"/>
                  <a:pt x="744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76200" y="3810000"/>
            <a:ext cx="7413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1600" b="1" i="1">
                <a:latin typeface="Arial" charset="0"/>
              </a:rPr>
              <a:t>мРНК</a:t>
            </a:r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1143000" y="41910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1295400" y="41910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72" name="Oval 12"/>
          <p:cNvSpPr>
            <a:spLocks noChangeArrowheads="1"/>
          </p:cNvSpPr>
          <p:nvPr/>
        </p:nvSpPr>
        <p:spPr bwMode="auto">
          <a:xfrm>
            <a:off x="1447800" y="41910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73" name="Oval 13"/>
          <p:cNvSpPr>
            <a:spLocks noChangeArrowheads="1"/>
          </p:cNvSpPr>
          <p:nvPr/>
        </p:nvSpPr>
        <p:spPr bwMode="auto">
          <a:xfrm>
            <a:off x="1676400" y="41148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74" name="Oval 14"/>
          <p:cNvSpPr>
            <a:spLocks noChangeArrowheads="1"/>
          </p:cNvSpPr>
          <p:nvPr/>
        </p:nvSpPr>
        <p:spPr bwMode="auto">
          <a:xfrm>
            <a:off x="1828800" y="40386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75" name="Oval 15"/>
          <p:cNvSpPr>
            <a:spLocks noChangeArrowheads="1"/>
          </p:cNvSpPr>
          <p:nvPr/>
        </p:nvSpPr>
        <p:spPr bwMode="auto">
          <a:xfrm>
            <a:off x="1981200" y="39624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1050925" y="3962400"/>
            <a:ext cx="285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1203325" y="3962400"/>
            <a:ext cx="2667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1355725" y="3962400"/>
            <a:ext cx="2809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1584325" y="3886200"/>
            <a:ext cx="2809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1736725" y="3810000"/>
            <a:ext cx="2714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Ц</a:t>
            </a:r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1905000" y="3733800"/>
            <a:ext cx="285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</a:t>
            </a:r>
          </a:p>
        </p:txBody>
      </p:sp>
      <p:sp>
        <p:nvSpPr>
          <p:cNvPr id="15382" name="Freeform 22"/>
          <p:cNvSpPr>
            <a:spLocks/>
          </p:cNvSpPr>
          <p:nvPr/>
        </p:nvSpPr>
        <p:spPr bwMode="auto">
          <a:xfrm rot="-581401">
            <a:off x="685800" y="4648200"/>
            <a:ext cx="1082675" cy="1190625"/>
          </a:xfrm>
          <a:custGeom>
            <a:avLst/>
            <a:gdLst>
              <a:gd name="T0" fmla="*/ 503349 w 342"/>
              <a:gd name="T1" fmla="*/ 1190625 h 349"/>
              <a:gd name="T2" fmla="*/ 522343 w 342"/>
              <a:gd name="T3" fmla="*/ 1088279 h 349"/>
              <a:gd name="T4" fmla="*/ 478023 w 342"/>
              <a:gd name="T5" fmla="*/ 733480 h 349"/>
              <a:gd name="T6" fmla="*/ 408377 w 342"/>
              <a:gd name="T7" fmla="*/ 689130 h 349"/>
              <a:gd name="T8" fmla="*/ 294412 w 342"/>
              <a:gd name="T9" fmla="*/ 658426 h 349"/>
              <a:gd name="T10" fmla="*/ 75977 w 342"/>
              <a:gd name="T11" fmla="*/ 617487 h 349"/>
              <a:gd name="T12" fmla="*/ 12663 w 342"/>
              <a:gd name="T13" fmla="*/ 549257 h 349"/>
              <a:gd name="T14" fmla="*/ 0 w 342"/>
              <a:gd name="T15" fmla="*/ 494672 h 349"/>
              <a:gd name="T16" fmla="*/ 56983 w 342"/>
              <a:gd name="T17" fmla="*/ 395738 h 349"/>
              <a:gd name="T18" fmla="*/ 126629 w 342"/>
              <a:gd name="T19" fmla="*/ 402561 h 349"/>
              <a:gd name="T20" fmla="*/ 208937 w 342"/>
              <a:gd name="T21" fmla="*/ 433265 h 349"/>
              <a:gd name="T22" fmla="*/ 294412 w 342"/>
              <a:gd name="T23" fmla="*/ 508318 h 349"/>
              <a:gd name="T24" fmla="*/ 503349 w 342"/>
              <a:gd name="T25" fmla="*/ 549257 h 349"/>
              <a:gd name="T26" fmla="*/ 591989 w 342"/>
              <a:gd name="T27" fmla="*/ 518553 h 349"/>
              <a:gd name="T28" fmla="*/ 617315 w 342"/>
              <a:gd name="T29" fmla="*/ 365034 h 349"/>
              <a:gd name="T30" fmla="*/ 598320 w 342"/>
              <a:gd name="T31" fmla="*/ 208104 h 349"/>
              <a:gd name="T32" fmla="*/ 588823 w 342"/>
              <a:gd name="T33" fmla="*/ 115992 h 349"/>
              <a:gd name="T34" fmla="*/ 629978 w 342"/>
              <a:gd name="T35" fmla="*/ 34115 h 349"/>
              <a:gd name="T36" fmla="*/ 721783 w 342"/>
              <a:gd name="T37" fmla="*/ 23881 h 349"/>
              <a:gd name="T38" fmla="*/ 781932 w 342"/>
              <a:gd name="T39" fmla="*/ 64819 h 349"/>
              <a:gd name="T40" fmla="*/ 819921 w 342"/>
              <a:gd name="T41" fmla="*/ 119404 h 349"/>
              <a:gd name="T42" fmla="*/ 845246 w 342"/>
              <a:gd name="T43" fmla="*/ 180811 h 349"/>
              <a:gd name="T44" fmla="*/ 838915 w 342"/>
              <a:gd name="T45" fmla="*/ 313861 h 349"/>
              <a:gd name="T46" fmla="*/ 762938 w 342"/>
              <a:gd name="T47" fmla="*/ 457145 h 349"/>
              <a:gd name="T48" fmla="*/ 734446 w 342"/>
              <a:gd name="T49" fmla="*/ 518553 h 349"/>
              <a:gd name="T50" fmla="*/ 721783 w 342"/>
              <a:gd name="T51" fmla="*/ 566314 h 349"/>
              <a:gd name="T52" fmla="*/ 753440 w 342"/>
              <a:gd name="T53" fmla="*/ 627722 h 349"/>
              <a:gd name="T54" fmla="*/ 883235 w 342"/>
              <a:gd name="T55" fmla="*/ 597018 h 349"/>
              <a:gd name="T56" fmla="*/ 1038355 w 342"/>
              <a:gd name="T57" fmla="*/ 651603 h 349"/>
              <a:gd name="T58" fmla="*/ 1073178 w 342"/>
              <a:gd name="T59" fmla="*/ 743714 h 349"/>
              <a:gd name="T60" fmla="*/ 987704 w 342"/>
              <a:gd name="T61" fmla="*/ 863118 h 349"/>
              <a:gd name="T62" fmla="*/ 762938 w 342"/>
              <a:gd name="T63" fmla="*/ 794887 h 349"/>
              <a:gd name="T64" fmla="*/ 677463 w 342"/>
              <a:gd name="T65" fmla="*/ 866529 h 349"/>
              <a:gd name="T66" fmla="*/ 658469 w 342"/>
              <a:gd name="T67" fmla="*/ 979110 h 349"/>
              <a:gd name="T68" fmla="*/ 645806 w 342"/>
              <a:gd name="T69" fmla="*/ 1173567 h 34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42" h="349">
                <a:moveTo>
                  <a:pt x="159" y="349"/>
                </a:moveTo>
                <a:cubicBezTo>
                  <a:pt x="161" y="339"/>
                  <a:pt x="163" y="329"/>
                  <a:pt x="165" y="319"/>
                </a:cubicBezTo>
                <a:cubicBezTo>
                  <a:pt x="165" y="298"/>
                  <a:pt x="185" y="221"/>
                  <a:pt x="151" y="215"/>
                </a:cubicBezTo>
                <a:cubicBezTo>
                  <a:pt x="147" y="208"/>
                  <a:pt x="137" y="203"/>
                  <a:pt x="129" y="202"/>
                </a:cubicBezTo>
                <a:cubicBezTo>
                  <a:pt x="116" y="197"/>
                  <a:pt x="107" y="194"/>
                  <a:pt x="93" y="193"/>
                </a:cubicBezTo>
                <a:cubicBezTo>
                  <a:pt x="72" y="185"/>
                  <a:pt x="46" y="185"/>
                  <a:pt x="24" y="181"/>
                </a:cubicBezTo>
                <a:cubicBezTo>
                  <a:pt x="15" y="177"/>
                  <a:pt x="9" y="169"/>
                  <a:pt x="4" y="161"/>
                </a:cubicBezTo>
                <a:cubicBezTo>
                  <a:pt x="3" y="155"/>
                  <a:pt x="1" y="151"/>
                  <a:pt x="0" y="145"/>
                </a:cubicBezTo>
                <a:cubicBezTo>
                  <a:pt x="1" y="124"/>
                  <a:pt x="3" y="125"/>
                  <a:pt x="18" y="116"/>
                </a:cubicBezTo>
                <a:cubicBezTo>
                  <a:pt x="29" y="118"/>
                  <a:pt x="31" y="114"/>
                  <a:pt x="40" y="118"/>
                </a:cubicBezTo>
                <a:cubicBezTo>
                  <a:pt x="54" y="121"/>
                  <a:pt x="54" y="125"/>
                  <a:pt x="66" y="127"/>
                </a:cubicBezTo>
                <a:cubicBezTo>
                  <a:pt x="71" y="129"/>
                  <a:pt x="87" y="148"/>
                  <a:pt x="93" y="149"/>
                </a:cubicBezTo>
                <a:cubicBezTo>
                  <a:pt x="112" y="158"/>
                  <a:pt x="140" y="160"/>
                  <a:pt x="159" y="161"/>
                </a:cubicBezTo>
                <a:cubicBezTo>
                  <a:pt x="173" y="160"/>
                  <a:pt x="177" y="160"/>
                  <a:pt x="187" y="152"/>
                </a:cubicBezTo>
                <a:cubicBezTo>
                  <a:pt x="189" y="136"/>
                  <a:pt x="191" y="122"/>
                  <a:pt x="195" y="107"/>
                </a:cubicBezTo>
                <a:cubicBezTo>
                  <a:pt x="195" y="104"/>
                  <a:pt x="188" y="64"/>
                  <a:pt x="189" y="61"/>
                </a:cubicBezTo>
                <a:cubicBezTo>
                  <a:pt x="189" y="59"/>
                  <a:pt x="186" y="36"/>
                  <a:pt x="186" y="34"/>
                </a:cubicBezTo>
                <a:cubicBezTo>
                  <a:pt x="187" y="27"/>
                  <a:pt x="193" y="13"/>
                  <a:pt x="199" y="10"/>
                </a:cubicBezTo>
                <a:cubicBezTo>
                  <a:pt x="206" y="6"/>
                  <a:pt x="220" y="6"/>
                  <a:pt x="228" y="7"/>
                </a:cubicBezTo>
                <a:cubicBezTo>
                  <a:pt x="237" y="0"/>
                  <a:pt x="239" y="15"/>
                  <a:pt x="247" y="19"/>
                </a:cubicBezTo>
                <a:cubicBezTo>
                  <a:pt x="251" y="25"/>
                  <a:pt x="253" y="31"/>
                  <a:pt x="259" y="35"/>
                </a:cubicBezTo>
                <a:cubicBezTo>
                  <a:pt x="261" y="41"/>
                  <a:pt x="264" y="47"/>
                  <a:pt x="267" y="53"/>
                </a:cubicBezTo>
                <a:cubicBezTo>
                  <a:pt x="270" y="66"/>
                  <a:pt x="271" y="80"/>
                  <a:pt x="265" y="92"/>
                </a:cubicBezTo>
                <a:cubicBezTo>
                  <a:pt x="262" y="108"/>
                  <a:pt x="254" y="124"/>
                  <a:pt x="241" y="134"/>
                </a:cubicBezTo>
                <a:cubicBezTo>
                  <a:pt x="240" y="140"/>
                  <a:pt x="236" y="147"/>
                  <a:pt x="232" y="152"/>
                </a:cubicBezTo>
                <a:cubicBezTo>
                  <a:pt x="231" y="157"/>
                  <a:pt x="229" y="161"/>
                  <a:pt x="228" y="166"/>
                </a:cubicBezTo>
                <a:cubicBezTo>
                  <a:pt x="229" y="180"/>
                  <a:pt x="229" y="177"/>
                  <a:pt x="238" y="184"/>
                </a:cubicBezTo>
                <a:cubicBezTo>
                  <a:pt x="268" y="182"/>
                  <a:pt x="259" y="178"/>
                  <a:pt x="279" y="175"/>
                </a:cubicBezTo>
                <a:cubicBezTo>
                  <a:pt x="296" y="176"/>
                  <a:pt x="321" y="184"/>
                  <a:pt x="328" y="191"/>
                </a:cubicBezTo>
                <a:cubicBezTo>
                  <a:pt x="335" y="195"/>
                  <a:pt x="335" y="211"/>
                  <a:pt x="339" y="218"/>
                </a:cubicBezTo>
                <a:cubicBezTo>
                  <a:pt x="342" y="233"/>
                  <a:pt x="331" y="249"/>
                  <a:pt x="312" y="253"/>
                </a:cubicBezTo>
                <a:cubicBezTo>
                  <a:pt x="285" y="252"/>
                  <a:pt x="267" y="239"/>
                  <a:pt x="241" y="233"/>
                </a:cubicBezTo>
                <a:cubicBezTo>
                  <a:pt x="212" y="236"/>
                  <a:pt x="224" y="234"/>
                  <a:pt x="214" y="254"/>
                </a:cubicBezTo>
                <a:cubicBezTo>
                  <a:pt x="213" y="265"/>
                  <a:pt x="211" y="276"/>
                  <a:pt x="208" y="287"/>
                </a:cubicBezTo>
                <a:cubicBezTo>
                  <a:pt x="206" y="306"/>
                  <a:pt x="204" y="325"/>
                  <a:pt x="204" y="344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5383" name="Freeform 23"/>
          <p:cNvSpPr>
            <a:spLocks/>
          </p:cNvSpPr>
          <p:nvPr/>
        </p:nvSpPr>
        <p:spPr bwMode="auto">
          <a:xfrm rot="1643997">
            <a:off x="1676400" y="4419600"/>
            <a:ext cx="1027113" cy="992188"/>
          </a:xfrm>
          <a:custGeom>
            <a:avLst/>
            <a:gdLst>
              <a:gd name="T0" fmla="*/ 858838 w 647"/>
              <a:gd name="T1" fmla="*/ 992188 h 625"/>
              <a:gd name="T2" fmla="*/ 804863 w 647"/>
              <a:gd name="T3" fmla="*/ 911225 h 625"/>
              <a:gd name="T4" fmla="*/ 542925 w 647"/>
              <a:gd name="T5" fmla="*/ 706438 h 625"/>
              <a:gd name="T6" fmla="*/ 463550 w 647"/>
              <a:gd name="T7" fmla="*/ 725488 h 625"/>
              <a:gd name="T8" fmla="*/ 361950 w 647"/>
              <a:gd name="T9" fmla="*/ 785813 h 625"/>
              <a:gd name="T10" fmla="*/ 179388 w 647"/>
              <a:gd name="T11" fmla="*/ 911225 h 625"/>
              <a:gd name="T12" fmla="*/ 88900 w 647"/>
              <a:gd name="T13" fmla="*/ 909638 h 625"/>
              <a:gd name="T14" fmla="*/ 44450 w 647"/>
              <a:gd name="T15" fmla="*/ 882650 h 625"/>
              <a:gd name="T16" fmla="*/ 20638 w 647"/>
              <a:gd name="T17" fmla="*/ 777875 h 625"/>
              <a:gd name="T18" fmla="*/ 74613 w 647"/>
              <a:gd name="T19" fmla="*/ 733425 h 625"/>
              <a:gd name="T20" fmla="*/ 153988 w 647"/>
              <a:gd name="T21" fmla="*/ 695325 h 625"/>
              <a:gd name="T22" fmla="*/ 265113 w 647"/>
              <a:gd name="T23" fmla="*/ 685800 h 625"/>
              <a:gd name="T24" fmla="*/ 441325 w 647"/>
              <a:gd name="T25" fmla="*/ 566738 h 625"/>
              <a:gd name="T26" fmla="*/ 485775 w 647"/>
              <a:gd name="T27" fmla="*/ 482600 h 625"/>
              <a:gd name="T28" fmla="*/ 403225 w 647"/>
              <a:gd name="T29" fmla="*/ 361950 h 625"/>
              <a:gd name="T30" fmla="*/ 287338 w 647"/>
              <a:gd name="T31" fmla="*/ 271463 h 625"/>
              <a:gd name="T32" fmla="*/ 220663 w 647"/>
              <a:gd name="T33" fmla="*/ 217488 h 625"/>
              <a:gd name="T34" fmla="*/ 196850 w 647"/>
              <a:gd name="T35" fmla="*/ 133350 h 625"/>
              <a:gd name="T36" fmla="*/ 217488 w 647"/>
              <a:gd name="T37" fmla="*/ 38100 h 625"/>
              <a:gd name="T38" fmla="*/ 341313 w 647"/>
              <a:gd name="T39" fmla="*/ 0 h 625"/>
              <a:gd name="T40" fmla="*/ 422275 w 647"/>
              <a:gd name="T41" fmla="*/ 19050 h 625"/>
              <a:gd name="T42" fmla="*/ 474663 w 647"/>
              <a:gd name="T43" fmla="*/ 61913 h 625"/>
              <a:gd name="T44" fmla="*/ 528638 w 647"/>
              <a:gd name="T45" fmla="*/ 173038 h 625"/>
              <a:gd name="T46" fmla="*/ 568325 w 647"/>
              <a:gd name="T47" fmla="*/ 322263 h 625"/>
              <a:gd name="T48" fmla="*/ 587375 w 647"/>
              <a:gd name="T49" fmla="*/ 382588 h 625"/>
              <a:gd name="T50" fmla="*/ 609600 w 647"/>
              <a:gd name="T51" fmla="*/ 423863 h 625"/>
              <a:gd name="T52" fmla="*/ 673100 w 647"/>
              <a:gd name="T53" fmla="*/ 441325 h 625"/>
              <a:gd name="T54" fmla="*/ 746125 w 647"/>
              <a:gd name="T55" fmla="*/ 330200 h 625"/>
              <a:gd name="T56" fmla="*/ 892175 w 647"/>
              <a:gd name="T57" fmla="*/ 258763 h 625"/>
              <a:gd name="T58" fmla="*/ 977900 w 647"/>
              <a:gd name="T59" fmla="*/ 295275 h 625"/>
              <a:gd name="T60" fmla="*/ 993775 w 647"/>
              <a:gd name="T61" fmla="*/ 434975 h 625"/>
              <a:gd name="T62" fmla="*/ 787400 w 647"/>
              <a:gd name="T63" fmla="*/ 546100 h 625"/>
              <a:gd name="T64" fmla="*/ 773113 w 647"/>
              <a:gd name="T65" fmla="*/ 654050 h 625"/>
              <a:gd name="T66" fmla="*/ 833438 w 647"/>
              <a:gd name="T67" fmla="*/ 742950 h 625"/>
              <a:gd name="T68" fmla="*/ 950913 w 647"/>
              <a:gd name="T69" fmla="*/ 881063 h 62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647" h="625">
                <a:moveTo>
                  <a:pt x="541" y="625"/>
                </a:moveTo>
                <a:cubicBezTo>
                  <a:pt x="530" y="608"/>
                  <a:pt x="518" y="591"/>
                  <a:pt x="507" y="574"/>
                </a:cubicBezTo>
                <a:cubicBezTo>
                  <a:pt x="478" y="544"/>
                  <a:pt x="400" y="405"/>
                  <a:pt x="342" y="445"/>
                </a:cubicBezTo>
                <a:cubicBezTo>
                  <a:pt x="326" y="441"/>
                  <a:pt x="305" y="447"/>
                  <a:pt x="292" y="457"/>
                </a:cubicBezTo>
                <a:cubicBezTo>
                  <a:pt x="267" y="468"/>
                  <a:pt x="250" y="477"/>
                  <a:pt x="228" y="495"/>
                </a:cubicBezTo>
                <a:cubicBezTo>
                  <a:pt x="187" y="513"/>
                  <a:pt x="150" y="549"/>
                  <a:pt x="113" y="574"/>
                </a:cubicBezTo>
                <a:cubicBezTo>
                  <a:pt x="94" y="581"/>
                  <a:pt x="74" y="578"/>
                  <a:pt x="56" y="573"/>
                </a:cubicBezTo>
                <a:cubicBezTo>
                  <a:pt x="46" y="566"/>
                  <a:pt x="38" y="563"/>
                  <a:pt x="28" y="556"/>
                </a:cubicBezTo>
                <a:cubicBezTo>
                  <a:pt x="0" y="525"/>
                  <a:pt x="4" y="523"/>
                  <a:pt x="13" y="490"/>
                </a:cubicBezTo>
                <a:cubicBezTo>
                  <a:pt x="32" y="477"/>
                  <a:pt x="29" y="469"/>
                  <a:pt x="47" y="462"/>
                </a:cubicBezTo>
                <a:cubicBezTo>
                  <a:pt x="72" y="446"/>
                  <a:pt x="77" y="452"/>
                  <a:pt x="97" y="438"/>
                </a:cubicBezTo>
                <a:cubicBezTo>
                  <a:pt x="107" y="434"/>
                  <a:pt x="157" y="439"/>
                  <a:pt x="167" y="432"/>
                </a:cubicBezTo>
                <a:cubicBezTo>
                  <a:pt x="206" y="418"/>
                  <a:pt x="249" y="382"/>
                  <a:pt x="278" y="357"/>
                </a:cubicBezTo>
                <a:cubicBezTo>
                  <a:pt x="297" y="335"/>
                  <a:pt x="303" y="329"/>
                  <a:pt x="306" y="304"/>
                </a:cubicBezTo>
                <a:cubicBezTo>
                  <a:pt x="286" y="278"/>
                  <a:pt x="270" y="255"/>
                  <a:pt x="254" y="228"/>
                </a:cubicBezTo>
                <a:cubicBezTo>
                  <a:pt x="250" y="224"/>
                  <a:pt x="184" y="177"/>
                  <a:pt x="181" y="171"/>
                </a:cubicBezTo>
                <a:cubicBezTo>
                  <a:pt x="179" y="168"/>
                  <a:pt x="142" y="140"/>
                  <a:pt x="139" y="137"/>
                </a:cubicBezTo>
                <a:cubicBezTo>
                  <a:pt x="131" y="125"/>
                  <a:pt x="120" y="97"/>
                  <a:pt x="124" y="84"/>
                </a:cubicBezTo>
                <a:cubicBezTo>
                  <a:pt x="124" y="65"/>
                  <a:pt x="122" y="38"/>
                  <a:pt x="137" y="24"/>
                </a:cubicBezTo>
                <a:cubicBezTo>
                  <a:pt x="140" y="2"/>
                  <a:pt x="198" y="5"/>
                  <a:pt x="215" y="0"/>
                </a:cubicBezTo>
                <a:cubicBezTo>
                  <a:pt x="229" y="3"/>
                  <a:pt x="252" y="15"/>
                  <a:pt x="266" y="12"/>
                </a:cubicBezTo>
                <a:cubicBezTo>
                  <a:pt x="277" y="18"/>
                  <a:pt x="286" y="34"/>
                  <a:pt x="299" y="39"/>
                </a:cubicBezTo>
                <a:cubicBezTo>
                  <a:pt x="321" y="53"/>
                  <a:pt x="325" y="84"/>
                  <a:pt x="333" y="109"/>
                </a:cubicBezTo>
                <a:cubicBezTo>
                  <a:pt x="352" y="136"/>
                  <a:pt x="363" y="170"/>
                  <a:pt x="358" y="203"/>
                </a:cubicBezTo>
                <a:cubicBezTo>
                  <a:pt x="365" y="213"/>
                  <a:pt x="369" y="228"/>
                  <a:pt x="370" y="241"/>
                </a:cubicBezTo>
                <a:cubicBezTo>
                  <a:pt x="376" y="250"/>
                  <a:pt x="379" y="258"/>
                  <a:pt x="384" y="267"/>
                </a:cubicBezTo>
                <a:cubicBezTo>
                  <a:pt x="405" y="285"/>
                  <a:pt x="401" y="281"/>
                  <a:pt x="424" y="278"/>
                </a:cubicBezTo>
                <a:cubicBezTo>
                  <a:pt x="464" y="234"/>
                  <a:pt x="445" y="240"/>
                  <a:pt x="470" y="208"/>
                </a:cubicBezTo>
                <a:cubicBezTo>
                  <a:pt x="495" y="186"/>
                  <a:pt x="542" y="162"/>
                  <a:pt x="562" y="163"/>
                </a:cubicBezTo>
                <a:cubicBezTo>
                  <a:pt x="578" y="158"/>
                  <a:pt x="600" y="181"/>
                  <a:pt x="616" y="186"/>
                </a:cubicBezTo>
                <a:cubicBezTo>
                  <a:pt x="641" y="203"/>
                  <a:pt x="647" y="241"/>
                  <a:pt x="626" y="274"/>
                </a:cubicBezTo>
                <a:cubicBezTo>
                  <a:pt x="586" y="310"/>
                  <a:pt x="542" y="316"/>
                  <a:pt x="496" y="344"/>
                </a:cubicBezTo>
                <a:cubicBezTo>
                  <a:pt x="459" y="389"/>
                  <a:pt x="473" y="369"/>
                  <a:pt x="487" y="412"/>
                </a:cubicBezTo>
                <a:cubicBezTo>
                  <a:pt x="501" y="429"/>
                  <a:pt x="514" y="448"/>
                  <a:pt x="525" y="468"/>
                </a:cubicBezTo>
                <a:cubicBezTo>
                  <a:pt x="548" y="498"/>
                  <a:pt x="572" y="528"/>
                  <a:pt x="599" y="555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384" name="Freeform 24"/>
          <p:cNvSpPr>
            <a:spLocks/>
          </p:cNvSpPr>
          <p:nvPr/>
        </p:nvSpPr>
        <p:spPr bwMode="auto">
          <a:xfrm>
            <a:off x="6096000" y="4953000"/>
            <a:ext cx="1087438" cy="1108075"/>
          </a:xfrm>
          <a:custGeom>
            <a:avLst/>
            <a:gdLst>
              <a:gd name="T0" fmla="*/ 505563 w 342"/>
              <a:gd name="T1" fmla="*/ 1108075 h 349"/>
              <a:gd name="T2" fmla="*/ 524641 w 342"/>
              <a:gd name="T3" fmla="*/ 1012825 h 349"/>
              <a:gd name="T4" fmla="*/ 480126 w 342"/>
              <a:gd name="T5" fmla="*/ 682625 h 349"/>
              <a:gd name="T6" fmla="*/ 410174 w 342"/>
              <a:gd name="T7" fmla="*/ 641350 h 349"/>
              <a:gd name="T8" fmla="*/ 295707 w 342"/>
              <a:gd name="T9" fmla="*/ 612775 h 349"/>
              <a:gd name="T10" fmla="*/ 76311 w 342"/>
              <a:gd name="T11" fmla="*/ 574675 h 349"/>
              <a:gd name="T12" fmla="*/ 12719 w 342"/>
              <a:gd name="T13" fmla="*/ 511175 h 349"/>
              <a:gd name="T14" fmla="*/ 0 w 342"/>
              <a:gd name="T15" fmla="*/ 460375 h 349"/>
              <a:gd name="T16" fmla="*/ 57234 w 342"/>
              <a:gd name="T17" fmla="*/ 368300 h 349"/>
              <a:gd name="T18" fmla="*/ 127186 w 342"/>
              <a:gd name="T19" fmla="*/ 374650 h 349"/>
              <a:gd name="T20" fmla="*/ 209856 w 342"/>
              <a:gd name="T21" fmla="*/ 403225 h 349"/>
              <a:gd name="T22" fmla="*/ 295707 w 342"/>
              <a:gd name="T23" fmla="*/ 473075 h 349"/>
              <a:gd name="T24" fmla="*/ 505563 w 342"/>
              <a:gd name="T25" fmla="*/ 511175 h 349"/>
              <a:gd name="T26" fmla="*/ 594593 w 342"/>
              <a:gd name="T27" fmla="*/ 482600 h 349"/>
              <a:gd name="T28" fmla="*/ 620030 w 342"/>
              <a:gd name="T29" fmla="*/ 339725 h 349"/>
              <a:gd name="T30" fmla="*/ 600953 w 342"/>
              <a:gd name="T31" fmla="*/ 193675 h 349"/>
              <a:gd name="T32" fmla="*/ 591414 w 342"/>
              <a:gd name="T33" fmla="*/ 107950 h 349"/>
              <a:gd name="T34" fmla="*/ 632749 w 342"/>
              <a:gd name="T35" fmla="*/ 31750 h 349"/>
              <a:gd name="T36" fmla="*/ 724959 w 342"/>
              <a:gd name="T37" fmla="*/ 22225 h 349"/>
              <a:gd name="T38" fmla="*/ 785372 w 342"/>
              <a:gd name="T39" fmla="*/ 60325 h 349"/>
              <a:gd name="T40" fmla="*/ 823528 w 342"/>
              <a:gd name="T41" fmla="*/ 111125 h 349"/>
              <a:gd name="T42" fmla="*/ 848965 w 342"/>
              <a:gd name="T43" fmla="*/ 168275 h 349"/>
              <a:gd name="T44" fmla="*/ 842605 w 342"/>
              <a:gd name="T45" fmla="*/ 292100 h 349"/>
              <a:gd name="T46" fmla="*/ 766294 w 342"/>
              <a:gd name="T47" fmla="*/ 425450 h 349"/>
              <a:gd name="T48" fmla="*/ 737677 w 342"/>
              <a:gd name="T49" fmla="*/ 482600 h 349"/>
              <a:gd name="T50" fmla="*/ 724959 w 342"/>
              <a:gd name="T51" fmla="*/ 527050 h 349"/>
              <a:gd name="T52" fmla="*/ 756755 w 342"/>
              <a:gd name="T53" fmla="*/ 584200 h 349"/>
              <a:gd name="T54" fmla="*/ 887120 w 342"/>
              <a:gd name="T55" fmla="*/ 555625 h 349"/>
              <a:gd name="T56" fmla="*/ 1042923 w 342"/>
              <a:gd name="T57" fmla="*/ 606425 h 349"/>
              <a:gd name="T58" fmla="*/ 1077899 w 342"/>
              <a:gd name="T59" fmla="*/ 692150 h 349"/>
              <a:gd name="T60" fmla="*/ 992049 w 342"/>
              <a:gd name="T61" fmla="*/ 803275 h 349"/>
              <a:gd name="T62" fmla="*/ 766294 w 342"/>
              <a:gd name="T63" fmla="*/ 739775 h 349"/>
              <a:gd name="T64" fmla="*/ 680444 w 342"/>
              <a:gd name="T65" fmla="*/ 806450 h 349"/>
              <a:gd name="T66" fmla="*/ 661366 w 342"/>
              <a:gd name="T67" fmla="*/ 911225 h 349"/>
              <a:gd name="T68" fmla="*/ 648647 w 342"/>
              <a:gd name="T69" fmla="*/ 1092200 h 34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42" h="349">
                <a:moveTo>
                  <a:pt x="159" y="349"/>
                </a:moveTo>
                <a:cubicBezTo>
                  <a:pt x="161" y="339"/>
                  <a:pt x="163" y="329"/>
                  <a:pt x="165" y="319"/>
                </a:cubicBezTo>
                <a:cubicBezTo>
                  <a:pt x="165" y="298"/>
                  <a:pt x="185" y="221"/>
                  <a:pt x="151" y="215"/>
                </a:cubicBezTo>
                <a:cubicBezTo>
                  <a:pt x="147" y="208"/>
                  <a:pt x="137" y="203"/>
                  <a:pt x="129" y="202"/>
                </a:cubicBezTo>
                <a:cubicBezTo>
                  <a:pt x="116" y="197"/>
                  <a:pt x="107" y="194"/>
                  <a:pt x="93" y="193"/>
                </a:cubicBezTo>
                <a:cubicBezTo>
                  <a:pt x="72" y="185"/>
                  <a:pt x="46" y="185"/>
                  <a:pt x="24" y="181"/>
                </a:cubicBezTo>
                <a:cubicBezTo>
                  <a:pt x="15" y="177"/>
                  <a:pt x="9" y="169"/>
                  <a:pt x="4" y="161"/>
                </a:cubicBezTo>
                <a:cubicBezTo>
                  <a:pt x="3" y="155"/>
                  <a:pt x="1" y="151"/>
                  <a:pt x="0" y="145"/>
                </a:cubicBezTo>
                <a:cubicBezTo>
                  <a:pt x="1" y="124"/>
                  <a:pt x="3" y="125"/>
                  <a:pt x="18" y="116"/>
                </a:cubicBezTo>
                <a:cubicBezTo>
                  <a:pt x="29" y="118"/>
                  <a:pt x="31" y="114"/>
                  <a:pt x="40" y="118"/>
                </a:cubicBezTo>
                <a:cubicBezTo>
                  <a:pt x="54" y="121"/>
                  <a:pt x="54" y="125"/>
                  <a:pt x="66" y="127"/>
                </a:cubicBezTo>
                <a:cubicBezTo>
                  <a:pt x="71" y="129"/>
                  <a:pt x="87" y="148"/>
                  <a:pt x="93" y="149"/>
                </a:cubicBezTo>
                <a:cubicBezTo>
                  <a:pt x="112" y="158"/>
                  <a:pt x="140" y="160"/>
                  <a:pt x="159" y="161"/>
                </a:cubicBezTo>
                <a:cubicBezTo>
                  <a:pt x="173" y="160"/>
                  <a:pt x="177" y="160"/>
                  <a:pt x="187" y="152"/>
                </a:cubicBezTo>
                <a:cubicBezTo>
                  <a:pt x="189" y="136"/>
                  <a:pt x="191" y="122"/>
                  <a:pt x="195" y="107"/>
                </a:cubicBezTo>
                <a:cubicBezTo>
                  <a:pt x="195" y="104"/>
                  <a:pt x="188" y="64"/>
                  <a:pt x="189" y="61"/>
                </a:cubicBezTo>
                <a:cubicBezTo>
                  <a:pt x="189" y="59"/>
                  <a:pt x="186" y="36"/>
                  <a:pt x="186" y="34"/>
                </a:cubicBezTo>
                <a:cubicBezTo>
                  <a:pt x="187" y="27"/>
                  <a:pt x="193" y="13"/>
                  <a:pt x="199" y="10"/>
                </a:cubicBezTo>
                <a:cubicBezTo>
                  <a:pt x="206" y="6"/>
                  <a:pt x="220" y="6"/>
                  <a:pt x="228" y="7"/>
                </a:cubicBezTo>
                <a:cubicBezTo>
                  <a:pt x="237" y="0"/>
                  <a:pt x="239" y="15"/>
                  <a:pt x="247" y="19"/>
                </a:cubicBezTo>
                <a:cubicBezTo>
                  <a:pt x="251" y="25"/>
                  <a:pt x="253" y="31"/>
                  <a:pt x="259" y="35"/>
                </a:cubicBezTo>
                <a:cubicBezTo>
                  <a:pt x="261" y="41"/>
                  <a:pt x="264" y="47"/>
                  <a:pt x="267" y="53"/>
                </a:cubicBezTo>
                <a:cubicBezTo>
                  <a:pt x="270" y="66"/>
                  <a:pt x="271" y="80"/>
                  <a:pt x="265" y="92"/>
                </a:cubicBezTo>
                <a:cubicBezTo>
                  <a:pt x="262" y="108"/>
                  <a:pt x="254" y="124"/>
                  <a:pt x="241" y="134"/>
                </a:cubicBezTo>
                <a:cubicBezTo>
                  <a:pt x="240" y="140"/>
                  <a:pt x="236" y="147"/>
                  <a:pt x="232" y="152"/>
                </a:cubicBezTo>
                <a:cubicBezTo>
                  <a:pt x="231" y="157"/>
                  <a:pt x="229" y="161"/>
                  <a:pt x="228" y="166"/>
                </a:cubicBezTo>
                <a:cubicBezTo>
                  <a:pt x="229" y="180"/>
                  <a:pt x="229" y="177"/>
                  <a:pt x="238" y="184"/>
                </a:cubicBezTo>
                <a:cubicBezTo>
                  <a:pt x="268" y="182"/>
                  <a:pt x="259" y="178"/>
                  <a:pt x="279" y="175"/>
                </a:cubicBezTo>
                <a:cubicBezTo>
                  <a:pt x="296" y="176"/>
                  <a:pt x="321" y="184"/>
                  <a:pt x="328" y="191"/>
                </a:cubicBezTo>
                <a:cubicBezTo>
                  <a:pt x="335" y="195"/>
                  <a:pt x="335" y="211"/>
                  <a:pt x="339" y="218"/>
                </a:cubicBezTo>
                <a:cubicBezTo>
                  <a:pt x="342" y="233"/>
                  <a:pt x="331" y="249"/>
                  <a:pt x="312" y="253"/>
                </a:cubicBezTo>
                <a:cubicBezTo>
                  <a:pt x="285" y="252"/>
                  <a:pt x="267" y="239"/>
                  <a:pt x="241" y="233"/>
                </a:cubicBezTo>
                <a:cubicBezTo>
                  <a:pt x="212" y="236"/>
                  <a:pt x="224" y="234"/>
                  <a:pt x="214" y="254"/>
                </a:cubicBezTo>
                <a:cubicBezTo>
                  <a:pt x="213" y="265"/>
                  <a:pt x="211" y="276"/>
                  <a:pt x="208" y="287"/>
                </a:cubicBezTo>
                <a:cubicBezTo>
                  <a:pt x="206" y="306"/>
                  <a:pt x="204" y="325"/>
                  <a:pt x="204" y="344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 rot="-462370">
            <a:off x="990600" y="4419600"/>
            <a:ext cx="295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1143000" y="4343400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Ц</a:t>
            </a: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1371600" y="4419600"/>
            <a:ext cx="3000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</a:t>
            </a: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1752600" y="42672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</a:t>
            </a: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 rot="-378588">
            <a:off x="1905000" y="4114800"/>
            <a:ext cx="2809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</a:t>
            </a:r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2133600" y="4114800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6111" name="Oval 31" descr="Розовая тисненая бумага"/>
          <p:cNvSpPr>
            <a:spLocks noChangeArrowheads="1"/>
          </p:cNvSpPr>
          <p:nvPr/>
        </p:nvSpPr>
        <p:spPr bwMode="auto">
          <a:xfrm>
            <a:off x="2514600" y="5181600"/>
            <a:ext cx="577850" cy="447675"/>
          </a:xfrm>
          <a:prstGeom prst="ellipse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ru-RU" altLang="ru-RU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а/к</a:t>
            </a:r>
          </a:p>
        </p:txBody>
      </p:sp>
      <p:sp>
        <p:nvSpPr>
          <p:cNvPr id="46112" name="Oval 32" descr="Розовая тисненая бумага"/>
          <p:cNvSpPr>
            <a:spLocks noChangeArrowheads="1"/>
          </p:cNvSpPr>
          <p:nvPr/>
        </p:nvSpPr>
        <p:spPr bwMode="auto">
          <a:xfrm>
            <a:off x="6858000" y="5943600"/>
            <a:ext cx="577850" cy="447675"/>
          </a:xfrm>
          <a:prstGeom prst="ellipse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altLang="ru-RU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а/к</a:t>
            </a:r>
          </a:p>
        </p:txBody>
      </p:sp>
      <p:sp>
        <p:nvSpPr>
          <p:cNvPr id="46113" name="Text Box 33"/>
          <p:cNvSpPr txBox="1">
            <a:spLocks noChangeArrowheads="1"/>
          </p:cNvSpPr>
          <p:nvPr/>
        </p:nvSpPr>
        <p:spPr bwMode="auto">
          <a:xfrm>
            <a:off x="6553200" y="4724400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6114" name="Text Box 34"/>
          <p:cNvSpPr txBox="1">
            <a:spLocks noChangeArrowheads="1"/>
          </p:cNvSpPr>
          <p:nvPr/>
        </p:nvSpPr>
        <p:spPr bwMode="auto">
          <a:xfrm>
            <a:off x="6705600" y="4648200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6115" name="Text Box 35"/>
          <p:cNvSpPr txBox="1">
            <a:spLocks noChangeArrowheads="1"/>
          </p:cNvSpPr>
          <p:nvPr/>
        </p:nvSpPr>
        <p:spPr bwMode="auto">
          <a:xfrm>
            <a:off x="6858000" y="4724400"/>
            <a:ext cx="2809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4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</a:t>
            </a:r>
          </a:p>
        </p:txBody>
      </p:sp>
      <p:sp>
        <p:nvSpPr>
          <p:cNvPr id="15396" name="Line 36"/>
          <p:cNvSpPr>
            <a:spLocks noChangeShapeType="1"/>
          </p:cNvSpPr>
          <p:nvPr/>
        </p:nvSpPr>
        <p:spPr bwMode="auto">
          <a:xfrm rot="2559352">
            <a:off x="1371600" y="5486400"/>
            <a:ext cx="242888" cy="42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5397" name="Line 37"/>
          <p:cNvSpPr>
            <a:spLocks noChangeShapeType="1"/>
          </p:cNvSpPr>
          <p:nvPr/>
        </p:nvSpPr>
        <p:spPr bwMode="auto">
          <a:xfrm rot="1650564">
            <a:off x="2286000" y="5181600"/>
            <a:ext cx="304800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398" name="Line 38"/>
          <p:cNvSpPr>
            <a:spLocks noChangeShapeType="1"/>
          </p:cNvSpPr>
          <p:nvPr/>
        </p:nvSpPr>
        <p:spPr bwMode="auto">
          <a:xfrm>
            <a:off x="6858000" y="5715000"/>
            <a:ext cx="7620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5399" name="Oval 39"/>
          <p:cNvSpPr>
            <a:spLocks noChangeArrowheads="1"/>
          </p:cNvSpPr>
          <p:nvPr/>
        </p:nvSpPr>
        <p:spPr bwMode="auto">
          <a:xfrm>
            <a:off x="3962400" y="39624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400" name="Oval 40"/>
          <p:cNvSpPr>
            <a:spLocks noChangeArrowheads="1"/>
          </p:cNvSpPr>
          <p:nvPr/>
        </p:nvSpPr>
        <p:spPr bwMode="auto">
          <a:xfrm>
            <a:off x="4114800" y="39624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401" name="Oval 41"/>
          <p:cNvSpPr>
            <a:spLocks noChangeArrowheads="1"/>
          </p:cNvSpPr>
          <p:nvPr/>
        </p:nvSpPr>
        <p:spPr bwMode="auto">
          <a:xfrm>
            <a:off x="4267200" y="39624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402" name="Oval 42"/>
          <p:cNvSpPr>
            <a:spLocks noChangeArrowheads="1"/>
          </p:cNvSpPr>
          <p:nvPr/>
        </p:nvSpPr>
        <p:spPr bwMode="auto">
          <a:xfrm>
            <a:off x="4495800" y="38862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403" name="Oval 43"/>
          <p:cNvSpPr>
            <a:spLocks noChangeArrowheads="1"/>
          </p:cNvSpPr>
          <p:nvPr/>
        </p:nvSpPr>
        <p:spPr bwMode="auto">
          <a:xfrm>
            <a:off x="4648200" y="38100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404" name="Oval 44"/>
          <p:cNvSpPr>
            <a:spLocks noChangeArrowheads="1"/>
          </p:cNvSpPr>
          <p:nvPr/>
        </p:nvSpPr>
        <p:spPr bwMode="auto">
          <a:xfrm>
            <a:off x="4800600" y="38100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6125" name="Text Box 45"/>
          <p:cNvSpPr txBox="1">
            <a:spLocks noChangeArrowheads="1"/>
          </p:cNvSpPr>
          <p:nvPr/>
        </p:nvSpPr>
        <p:spPr bwMode="auto">
          <a:xfrm>
            <a:off x="3810000" y="36687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</a:t>
            </a:r>
          </a:p>
        </p:txBody>
      </p:sp>
      <p:sp>
        <p:nvSpPr>
          <p:cNvPr id="46126" name="Text Box 46"/>
          <p:cNvSpPr txBox="1">
            <a:spLocks noChangeArrowheads="1"/>
          </p:cNvSpPr>
          <p:nvPr/>
        </p:nvSpPr>
        <p:spPr bwMode="auto">
          <a:xfrm>
            <a:off x="3962400" y="36576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Ц</a:t>
            </a:r>
          </a:p>
        </p:txBody>
      </p:sp>
      <p:sp>
        <p:nvSpPr>
          <p:cNvPr id="46127" name="Text Box 47"/>
          <p:cNvSpPr txBox="1">
            <a:spLocks noChangeArrowheads="1"/>
          </p:cNvSpPr>
          <p:nvPr/>
        </p:nvSpPr>
        <p:spPr bwMode="auto">
          <a:xfrm>
            <a:off x="4114800" y="36687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6128" name="Text Box 48"/>
          <p:cNvSpPr txBox="1">
            <a:spLocks noChangeArrowheads="1"/>
          </p:cNvSpPr>
          <p:nvPr/>
        </p:nvSpPr>
        <p:spPr bwMode="auto">
          <a:xfrm>
            <a:off x="4343400" y="3657600"/>
            <a:ext cx="2968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</a:t>
            </a:r>
          </a:p>
        </p:txBody>
      </p:sp>
      <p:sp>
        <p:nvSpPr>
          <p:cNvPr id="46129" name="Text Box 49"/>
          <p:cNvSpPr txBox="1">
            <a:spLocks noChangeArrowheads="1"/>
          </p:cNvSpPr>
          <p:nvPr/>
        </p:nvSpPr>
        <p:spPr bwMode="auto">
          <a:xfrm>
            <a:off x="4495800" y="3581400"/>
            <a:ext cx="3571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</a:t>
            </a:r>
          </a:p>
        </p:txBody>
      </p:sp>
      <p:sp>
        <p:nvSpPr>
          <p:cNvPr id="46130" name="Text Box 50"/>
          <p:cNvSpPr txBox="1">
            <a:spLocks noChangeArrowheads="1"/>
          </p:cNvSpPr>
          <p:nvPr/>
        </p:nvSpPr>
        <p:spPr bwMode="auto">
          <a:xfrm>
            <a:off x="4648200" y="35052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Ц</a:t>
            </a:r>
          </a:p>
        </p:txBody>
      </p:sp>
      <p:sp>
        <p:nvSpPr>
          <p:cNvPr id="15411" name="Line 51"/>
          <p:cNvSpPr>
            <a:spLocks noChangeShapeType="1"/>
          </p:cNvSpPr>
          <p:nvPr/>
        </p:nvSpPr>
        <p:spPr bwMode="auto">
          <a:xfrm flipV="1">
            <a:off x="1143000" y="4267200"/>
            <a:ext cx="0" cy="1524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5412" name="Line 52"/>
          <p:cNvSpPr>
            <a:spLocks noChangeShapeType="1"/>
          </p:cNvSpPr>
          <p:nvPr/>
        </p:nvSpPr>
        <p:spPr bwMode="auto">
          <a:xfrm flipV="1">
            <a:off x="1295400" y="4267200"/>
            <a:ext cx="0" cy="1524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413" name="Line 53"/>
          <p:cNvSpPr>
            <a:spLocks noChangeShapeType="1"/>
          </p:cNvSpPr>
          <p:nvPr/>
        </p:nvSpPr>
        <p:spPr bwMode="auto">
          <a:xfrm flipV="1">
            <a:off x="1524000" y="4267200"/>
            <a:ext cx="0" cy="1524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5414" name="Line 54"/>
          <p:cNvSpPr>
            <a:spLocks noChangeShapeType="1"/>
          </p:cNvSpPr>
          <p:nvPr/>
        </p:nvSpPr>
        <p:spPr bwMode="auto">
          <a:xfrm flipH="1" flipV="1">
            <a:off x="1752600" y="4191000"/>
            <a:ext cx="152400" cy="1524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5415" name="Line 55"/>
          <p:cNvSpPr>
            <a:spLocks noChangeShapeType="1"/>
          </p:cNvSpPr>
          <p:nvPr/>
        </p:nvSpPr>
        <p:spPr bwMode="auto">
          <a:xfrm flipH="1" flipV="1">
            <a:off x="1905000" y="4114800"/>
            <a:ext cx="152400" cy="762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5416" name="Line 56"/>
          <p:cNvSpPr>
            <a:spLocks noChangeShapeType="1"/>
          </p:cNvSpPr>
          <p:nvPr/>
        </p:nvSpPr>
        <p:spPr bwMode="auto">
          <a:xfrm flipH="1" flipV="1">
            <a:off x="2057400" y="4038600"/>
            <a:ext cx="152400" cy="1524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6137" name="Line 57"/>
          <p:cNvSpPr>
            <a:spLocks noChangeShapeType="1"/>
          </p:cNvSpPr>
          <p:nvPr/>
        </p:nvSpPr>
        <p:spPr bwMode="auto">
          <a:xfrm flipV="1">
            <a:off x="1828800" y="5638800"/>
            <a:ext cx="1066800" cy="609600"/>
          </a:xfrm>
          <a:prstGeom prst="line">
            <a:avLst/>
          </a:prstGeom>
          <a:noFill/>
          <a:ln w="9525">
            <a:solidFill>
              <a:srgbClr val="FFFF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6138" name="Text Box 58"/>
          <p:cNvSpPr txBox="1">
            <a:spLocks noChangeArrowheads="1"/>
          </p:cNvSpPr>
          <p:nvPr/>
        </p:nvSpPr>
        <p:spPr bwMode="auto">
          <a:xfrm>
            <a:off x="914400" y="6276975"/>
            <a:ext cx="1905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1600" b="1" i="1">
                <a:solidFill>
                  <a:srgbClr val="FFFF66"/>
                </a:solidFill>
                <a:latin typeface="Arial" charset="0"/>
              </a:rPr>
              <a:t>Пептидная  </a:t>
            </a:r>
          </a:p>
          <a:p>
            <a:pPr eaLnBrk="1" hangingPunct="1"/>
            <a:r>
              <a:rPr lang="ru-RU" altLang="ru-RU" sz="1600" b="1" i="1">
                <a:solidFill>
                  <a:srgbClr val="FFFF66"/>
                </a:solidFill>
                <a:latin typeface="Arial" charset="0"/>
              </a:rPr>
              <a:t>    связь</a:t>
            </a:r>
          </a:p>
        </p:txBody>
      </p:sp>
      <p:sp>
        <p:nvSpPr>
          <p:cNvPr id="46139" name="Oval 59" descr="Розовая тисненая бумага"/>
          <p:cNvSpPr>
            <a:spLocks noChangeArrowheads="1"/>
          </p:cNvSpPr>
          <p:nvPr/>
        </p:nvSpPr>
        <p:spPr bwMode="auto">
          <a:xfrm>
            <a:off x="1524000" y="5486400"/>
            <a:ext cx="604838" cy="447675"/>
          </a:xfrm>
          <a:prstGeom prst="ellipse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altLang="ru-RU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а/к</a:t>
            </a:r>
          </a:p>
        </p:txBody>
      </p:sp>
      <p:sp>
        <p:nvSpPr>
          <p:cNvPr id="46140" name="Oval 60"/>
          <p:cNvSpPr>
            <a:spLocks noChangeArrowheads="1"/>
          </p:cNvSpPr>
          <p:nvPr/>
        </p:nvSpPr>
        <p:spPr bwMode="auto">
          <a:xfrm>
            <a:off x="2971800" y="5562600"/>
            <a:ext cx="76200" cy="76200"/>
          </a:xfrm>
          <a:prstGeom prst="ellipse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18856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67 -0.03885 C 0.08785 -0.01966 0.13403 -0.00023 0.15278 0.00763 " pathEditMode="relative" ptsTypes="aA">
                                      <p:cBhvr>
                                        <p:cTn id="6" dur="2000" fill="hold"/>
                                        <p:tgtEl>
                                          <p:spTgt spid="46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37" grpId="0" animBg="1"/>
      <p:bldP spid="46138" grpId="0"/>
      <p:bldP spid="46139" grpId="0" animBg="1"/>
      <p:bldP spid="4614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355</Words>
  <Application>Microsoft Office PowerPoint</Application>
  <PresentationFormat>Экран (4:3)</PresentationFormat>
  <Paragraphs>143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Транскрипция. Матричные РНК. Транспортные РНК. Биосинтез белка</vt:lpstr>
      <vt:lpstr>Основные понятия урока</vt:lpstr>
      <vt:lpstr>Слайд 3</vt:lpstr>
      <vt:lpstr>Слайд 4</vt:lpstr>
      <vt:lpstr>Слайд 5</vt:lpstr>
      <vt:lpstr>Стадии транскрипции</vt:lpstr>
      <vt:lpstr>ТРАНСЛЯЦИЯ</vt:lpstr>
      <vt:lpstr>Слайд 8</vt:lpstr>
      <vt:lpstr>Слайд 9</vt:lpstr>
      <vt:lpstr>Слайд 10</vt:lpstr>
      <vt:lpstr>Слайд 11</vt:lpstr>
      <vt:lpstr>Задача</vt:lpstr>
      <vt:lpstr>Решение</vt:lpstr>
      <vt:lpstr>Для решения задач на антипараллельность важно учитывать:</vt:lpstr>
      <vt:lpstr>Слайд 15</vt:lpstr>
      <vt:lpstr>Слайд 16</vt:lpstr>
      <vt:lpstr>Домашнее задание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Транскрипция</dc:title>
  <dc:creator>Химия</dc:creator>
  <cp:lastModifiedBy>User</cp:lastModifiedBy>
  <cp:revision>14</cp:revision>
  <dcterms:created xsi:type="dcterms:W3CDTF">2020-11-11T12:03:30Z</dcterms:created>
  <dcterms:modified xsi:type="dcterms:W3CDTF">2025-01-21T09:54:20Z</dcterms:modified>
</cp:coreProperties>
</file>