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  <p:sldId id="259" r:id="rId7"/>
    <p:sldId id="269" r:id="rId8"/>
    <p:sldId id="270" r:id="rId9"/>
    <p:sldId id="272" r:id="rId10"/>
    <p:sldId id="260" r:id="rId11"/>
    <p:sldId id="278" r:id="rId12"/>
    <p:sldId id="261" r:id="rId13"/>
    <p:sldId id="262" r:id="rId14"/>
    <p:sldId id="263" r:id="rId15"/>
    <p:sldId id="264" r:id="rId16"/>
    <p:sldId id="271" r:id="rId17"/>
    <p:sldId id="265" r:id="rId18"/>
    <p:sldId id="267" r:id="rId19"/>
    <p:sldId id="268" r:id="rId20"/>
    <p:sldId id="257" r:id="rId21"/>
    <p:sldId id="25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3A423-A317-456D-94E4-0B5BD9FFEAA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21781F-AD5A-4607-95FC-194BF6402C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Генетическая информация в клетке. Генетический код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00800" cy="1752600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7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Генетический код – это система записи </a:t>
            </a:r>
            <a:r>
              <a:rPr lang="ru-RU" dirty="0" smtClean="0"/>
              <a:t>информации </a:t>
            </a:r>
            <a:r>
              <a:rPr lang="ru-RU" dirty="0"/>
              <a:t>о последовательности расположения аминокислот в белках с помощью последовательности расположения нуклеотидов в и-РНК.</a:t>
            </a:r>
          </a:p>
        </p:txBody>
      </p:sp>
    </p:spTree>
    <p:extLst>
      <p:ext uri="{BB962C8B-B14F-4D97-AF65-F5344CB8AC3E}">
        <p14:creationId xmlns:p14="http://schemas.microsoft.com/office/powerpoint/2010/main" xmlns="" val="19156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Серповидно-клеточная анем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75" y="58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2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zen_doc/114080/pub_5d94d4a3027a1500b1182a0d_5d9554aa04af1f00aff93e8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8172097" cy="57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4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b="1" i="1" dirty="0" smtClean="0"/>
              <a:t>Код </a:t>
            </a:r>
            <a:r>
              <a:rPr lang="ru-RU" b="1" i="1" dirty="0" err="1" smtClean="0"/>
              <a:t>триплетен</a:t>
            </a:r>
            <a:r>
              <a:rPr lang="ru-RU" dirty="0" smtClean="0"/>
              <a:t>: каждая из 20 аминокислот зашифрована последовательностью трех нуклеотидов, называемых триплетом или кодоном.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 с учебником стр. 22-23)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Свойства генетического кода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3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19256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i="1" dirty="0" smtClean="0"/>
              <a:t>Избыточность</a:t>
            </a:r>
            <a:r>
              <a:rPr lang="ru-RU" b="1" i="1" dirty="0" smtClean="0"/>
              <a:t> </a:t>
            </a:r>
            <a:r>
              <a:rPr lang="ru-RU" b="1" i="1" dirty="0"/>
              <a:t>(вырожденность) </a:t>
            </a:r>
            <a:r>
              <a:rPr lang="ru-RU" dirty="0"/>
              <a:t>— одной и той же аминокислоте может </a:t>
            </a:r>
            <a:r>
              <a:rPr lang="ru-RU" dirty="0" smtClean="0"/>
              <a:t>соответствовать </a:t>
            </a:r>
            <a:r>
              <a:rPr lang="ru-RU" dirty="0"/>
              <a:t>несколько кодонов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u="sng" dirty="0" err="1" smtClean="0"/>
              <a:t>Аланин</a:t>
            </a:r>
            <a:r>
              <a:rPr lang="ru-RU" b="1" u="sng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ГЦУ</a:t>
            </a:r>
            <a:r>
              <a:rPr lang="en-US" dirty="0" smtClean="0"/>
              <a:t>   </a:t>
            </a:r>
          </a:p>
          <a:p>
            <a:pPr marL="0" indent="0" algn="ctr">
              <a:buNone/>
            </a:pPr>
            <a:r>
              <a:rPr lang="ru-RU" dirty="0" smtClean="0"/>
              <a:t>ГЦЦ</a:t>
            </a:r>
          </a:p>
          <a:p>
            <a:pPr marL="0" indent="0" algn="ctr">
              <a:buNone/>
            </a:pPr>
            <a:r>
              <a:rPr lang="ru-RU" dirty="0" smtClean="0"/>
              <a:t>ГЦА</a:t>
            </a:r>
          </a:p>
          <a:p>
            <a:pPr marL="0" indent="0" algn="ctr">
              <a:buNone/>
            </a:pPr>
            <a:r>
              <a:rPr lang="ru-RU" dirty="0" smtClean="0"/>
              <a:t>ГЦГ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6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i="1" dirty="0" smtClean="0"/>
              <a:t>Код однозначен: </a:t>
            </a:r>
            <a:r>
              <a:rPr lang="ru-RU" dirty="0" smtClean="0"/>
              <a:t>каждый кодон шифрует только одну аминокислоту.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3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Между генами имеются «знаки препинания»</a:t>
            </a:r>
            <a:r>
              <a:rPr lang="ru-RU" b="1" i="1" dirty="0"/>
              <a:t> </a:t>
            </a:r>
            <a:r>
              <a:rPr lang="ru-RU" b="1" i="1" dirty="0" smtClean="0"/>
              <a:t>- </a:t>
            </a:r>
            <a:r>
              <a:rPr lang="ru-RU" i="1" dirty="0" smtClean="0"/>
              <a:t>стоп кодоны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i="1" dirty="0" smtClean="0"/>
              <a:t>УАА, УАГ, УГА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0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None/>
            </a:pPr>
            <a:r>
              <a:rPr lang="ru-RU" b="1" i="1" dirty="0"/>
              <a:t>5</a:t>
            </a:r>
            <a:r>
              <a:rPr lang="ru-RU" b="1" i="1" dirty="0" smtClean="0"/>
              <a:t>. </a:t>
            </a:r>
            <a:r>
              <a:rPr lang="ru-RU" i="1" dirty="0" smtClean="0"/>
              <a:t>Неперекрываемость</a:t>
            </a:r>
            <a:r>
              <a:rPr lang="ru-RU" dirty="0" smtClean="0"/>
              <a:t>: (или – внутри гена нет «знаков препинания» последовательность </a:t>
            </a:r>
            <a:r>
              <a:rPr lang="ru-RU" dirty="0"/>
              <a:t>нуклеотидов имеет рамку считывания по 3 нуклеотида, один и тот же нуклеотид не может быть в составе двух триплетов. </a:t>
            </a:r>
            <a:endParaRPr lang="ru-RU" dirty="0" smtClean="0"/>
          </a:p>
          <a:p>
            <a:pPr algn="just">
              <a:buFont typeface="Arial" charset="0"/>
              <a:buNone/>
            </a:pPr>
            <a:endParaRPr lang="ru-RU" dirty="0"/>
          </a:p>
          <a:p>
            <a:pPr algn="just">
              <a:buFont typeface="Arial" charset="0"/>
              <a:buNone/>
            </a:pPr>
            <a:r>
              <a:rPr lang="ru-RU" dirty="0"/>
              <a:t>	(Жил был кот тих был сер мил мне тот кот);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Ну</a:t>
            </a:r>
          </a:p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(</a:t>
            </a:r>
            <a:r>
              <a:rPr lang="ru-RU" dirty="0" err="1" smtClean="0"/>
              <a:t>Илб</a:t>
            </a:r>
            <a:r>
              <a:rPr lang="ru-RU" dirty="0" smtClean="0"/>
              <a:t> </a:t>
            </a:r>
            <a:r>
              <a:rPr lang="ru-RU" dirty="0" err="1" smtClean="0"/>
              <a:t>ылк</a:t>
            </a:r>
            <a:r>
              <a:rPr lang="ru-RU" dirty="0" smtClean="0"/>
              <a:t> </a:t>
            </a:r>
            <a:r>
              <a:rPr lang="ru-RU" dirty="0" err="1" smtClean="0"/>
              <a:t>отт</a:t>
            </a:r>
            <a:r>
              <a:rPr lang="ru-RU" dirty="0" smtClean="0"/>
              <a:t> </a:t>
            </a:r>
            <a:r>
              <a:rPr lang="ru-RU" dirty="0" err="1" smtClean="0"/>
              <a:t>ихб</a:t>
            </a:r>
            <a:r>
              <a:rPr lang="ru-RU" dirty="0" smtClean="0"/>
              <a:t> </a:t>
            </a:r>
            <a:r>
              <a:rPr lang="ru-RU" dirty="0" err="1" smtClean="0"/>
              <a:t>ылс</a:t>
            </a:r>
            <a:r>
              <a:rPr lang="ru-RU" dirty="0" smtClean="0"/>
              <a:t> </a:t>
            </a:r>
            <a:r>
              <a:rPr lang="ru-RU" dirty="0" err="1" smtClean="0"/>
              <a:t>ерм</a:t>
            </a:r>
            <a:r>
              <a:rPr lang="ru-RU" dirty="0" smtClean="0"/>
              <a:t> </a:t>
            </a:r>
            <a:r>
              <a:rPr lang="ru-RU" dirty="0" err="1" smtClean="0"/>
              <a:t>илм</a:t>
            </a:r>
            <a:r>
              <a:rPr lang="ru-RU" dirty="0" smtClean="0"/>
              <a:t> нет </a:t>
            </a:r>
            <a:r>
              <a:rPr lang="ru-RU" dirty="0" err="1" smtClean="0"/>
              <a:t>отк</a:t>
            </a:r>
            <a:r>
              <a:rPr lang="ru-RU" dirty="0" smtClean="0"/>
              <a:t> от</a:t>
            </a:r>
            <a:r>
              <a:rPr lang="ru-RU" dirty="0"/>
              <a:t>); 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нуклеотида</a:t>
            </a:r>
            <a:r>
              <a:rPr lang="ru-RU" dirty="0">
                <a:solidFill>
                  <a:schemeClr val="bg1"/>
                </a:solidFill>
              </a:rPr>
              <a:t>, один и тот же нуклеотид не может быть в составе двух триплетов. </a:t>
            </a:r>
          </a:p>
          <a:p>
            <a:pPr algn="just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</a:rPr>
              <a:t>	(Жил был кот тих был сер мил мне тот кот);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4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генетического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6. Универсальность</a:t>
            </a:r>
            <a:r>
              <a:rPr lang="ru-RU" b="1" i="1" dirty="0"/>
              <a:t>:</a:t>
            </a:r>
            <a:r>
              <a:rPr lang="ru-RU" dirty="0"/>
              <a:t> </a:t>
            </a:r>
            <a:r>
              <a:rPr lang="ru-RU" dirty="0" smtClean="0"/>
              <a:t>генетический </a:t>
            </a:r>
            <a:r>
              <a:rPr lang="ru-RU" dirty="0"/>
              <a:t>код одинаков, одинаковые аминокислоты кодируются одними и теми же триплетами нуклеотидов у всех организмов Земли.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57188"/>
            <a:ext cx="8497887" cy="62404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rgbClr val="FFFF19"/>
                </a:solidFill>
              </a:rPr>
              <a:t>    </a:t>
            </a:r>
          </a:p>
          <a:p>
            <a:pPr algn="just">
              <a:buFont typeface="Arial" charset="0"/>
              <a:buNone/>
            </a:pPr>
            <a:endParaRPr lang="ru-RU" sz="2800" dirty="0" smtClean="0">
              <a:solidFill>
                <a:srgbClr val="FFFF19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800" dirty="0" smtClean="0"/>
              <a:t>         </a:t>
            </a:r>
            <a:r>
              <a:rPr lang="ru-RU" sz="2800" i="1" dirty="0" smtClean="0"/>
              <a:t>Итак, последовательность триплетов в цепи ДНК определяет последовательность аминокислот в белковой молекуле.</a:t>
            </a:r>
          </a:p>
          <a:p>
            <a:pPr algn="just">
              <a:buFont typeface="Arial" charset="0"/>
              <a:buNone/>
            </a:pPr>
            <a:endParaRPr lang="ru-RU" sz="2800" dirty="0" smtClean="0"/>
          </a:p>
          <a:p>
            <a:pPr algn="just"/>
            <a:r>
              <a:rPr lang="ru-RU" sz="4000" dirty="0" smtClean="0"/>
              <a:t>ГЕН</a:t>
            </a:r>
            <a:r>
              <a:rPr lang="ru-RU" sz="3600" dirty="0" smtClean="0"/>
              <a:t>- </a:t>
            </a:r>
            <a:r>
              <a:rPr lang="ru-RU" sz="3600" b="0" dirty="0" smtClean="0">
                <a:latin typeface="Arial" charset="0"/>
              </a:rPr>
              <a:t>это участок молекулы ДНК, кодирующий первичную структуру одной полипептидной цепи.</a:t>
            </a:r>
          </a:p>
        </p:txBody>
      </p:sp>
    </p:spTree>
    <p:extLst>
      <p:ext uri="{BB962C8B-B14F-4D97-AF65-F5344CB8AC3E}">
        <p14:creationId xmlns:p14="http://schemas.microsoft.com/office/powerpoint/2010/main" xmlns="" val="304309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960" y="11699"/>
            <a:ext cx="8301504" cy="82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98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Наследственная  информация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80\Рабочий стол\11 клсс\Генетическая информация\ADN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35741"/>
            <a:ext cx="3635897" cy="6149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708024"/>
            <a:ext cx="57241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функций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живых систем является размножение – это способность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передавать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следующим поколениям свои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особенности, т. е. воспроизводить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 подобных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явление наследования признаков основано на передаче из поколения в поколение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наследственной информации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Материальным носителем этой информации являются молекулы </a:t>
            </a:r>
            <a:r>
              <a:rPr lang="ru-RU" sz="28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90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одной молекуле ДНК нуклеотиды с </a:t>
            </a:r>
            <a:r>
              <a:rPr lang="ru-RU" dirty="0" err="1" smtClean="0"/>
              <a:t>тимином</a:t>
            </a:r>
            <a:r>
              <a:rPr lang="ru-RU" dirty="0" smtClean="0"/>
              <a:t> (Т) составляют 24% от общего числа нуклеотидов. Определите количество (в %) нуклеотидов с гуанином (Г), </a:t>
            </a:r>
            <a:r>
              <a:rPr lang="ru-RU" dirty="0" err="1" smtClean="0"/>
              <a:t>аденином</a:t>
            </a:r>
            <a:r>
              <a:rPr lang="ru-RU" dirty="0" smtClean="0"/>
              <a:t> (А), </a:t>
            </a:r>
            <a:r>
              <a:rPr lang="ru-RU" dirty="0" err="1" smtClean="0"/>
              <a:t>цитозином</a:t>
            </a:r>
            <a:r>
              <a:rPr lang="ru-RU" dirty="0" smtClean="0"/>
              <a:t> (Ц) в молекуле ДНК и объясните полученные результаты.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Аденин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(А) комплементарен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тимину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(Т), а гуанин (Г) 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цитозину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(Ц), поэтому количество комплементарных нуклеотидов одинаково;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 количество нуклеотидов 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аденином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составляет 24%;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количество гуанина (Г)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цитозина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(Ц) вместе составляют 52%, а каждого из них — 26%.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4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Ген содержит 1500 нуклеотидов. В одной из цепей содержится 150 нуклеотидов А, 200 нуклеотидов Т, 250 нуклеотидов Г и 150 нуклеотидов Ц. Сколько нуклеотидов каждого вида будет в цепи ДНК, кодирующей белок? Сколько аминокислот будет закодировано данным фрагментом ДНК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В кодирующей цепи ДНК в соответствии с правилом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комплементарности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нуклеотидов будет содержаться: нуклеотида Т — 150, нуклеотида А — 200, нуклеотида Ц — 250, нуклеотида Г — 150. Таким образом, всего А и Т по 350 нуклеотидов, Г и Ц по 400 нуклеотидов.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 Белок кодируется одной из цепей ДНК.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Поскольку в каждой из цепей 1500/2=750 нуклеотидов, в ней 750/3=250 триплетов. Следовательно, этот участок ДНК кодирует 250 аминокислот.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15. </a:t>
            </a:r>
            <a:r>
              <a:rPr lang="ru-RU" dirty="0" err="1" smtClean="0"/>
              <a:t>Упр</a:t>
            </a:r>
            <a:r>
              <a:rPr lang="ru-RU" dirty="0" smtClean="0"/>
              <a:t> 3 </a:t>
            </a:r>
            <a:r>
              <a:rPr lang="ru-RU" dirty="0" err="1" smtClean="0"/>
              <a:t>стр</a:t>
            </a:r>
            <a:r>
              <a:rPr lang="ru-RU" dirty="0" smtClean="0"/>
              <a:t> 113 </a:t>
            </a:r>
          </a:p>
          <a:p>
            <a:r>
              <a:rPr lang="ru-RU" dirty="0" smtClean="0"/>
              <a:t>§ 16. Стр. 116-117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935"/>
            <a:ext cx="8496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170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Вспомним то, что знаем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74" y="871565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вы знаете нуклеиновые кислоты?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строение имеет нуклеотид?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отличаются друг от друга эти нуклеиновые кислоты?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egabook.ru/stream/mediapreview?Key=%D0%9D%D1%83%D0%BA%D0%BB%D0%B5%D0%B8%D0%BD%D0%BE%D0%B2%D1%8B%D0%B5%20%D0%BA%D0%B8%D1%81%D0%BB%D0%BE%D1%82%D1%8B&amp;Width=654&amp;Height=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6" y="2564905"/>
            <a:ext cx="35718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67544" y="6309320"/>
            <a:ext cx="129614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83768" y="6309320"/>
            <a:ext cx="123275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festival.1september.ru/articles/556195/img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219" y="3573016"/>
            <a:ext cx="54525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52331" y="2780928"/>
            <a:ext cx="33843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Нуклеотид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0219" y="4797152"/>
            <a:ext cx="5533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Азотистое         Рибоза           Остаток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основание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фосфорной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Дезокси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    кислоты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рибоза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39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171"/>
            <a:ext cx="8322088" cy="806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70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ДНК – матрица для синтеза белков 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80\Рабочий стол\11 клсс\Генетическая информация\i_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0136">
            <a:off x="4849832" y="4092181"/>
            <a:ext cx="4081274" cy="193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9" y="3717032"/>
            <a:ext cx="4986709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матрицы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клетках живых организмов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ДНК каждой клетки несёт информацию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структурных белках,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всех белках- ферментах,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белках-гормонах и других белках.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80\Рабочий стол\10 класс\Нуклеиновые кислоты\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9232"/>
            <a:ext cx="8064896" cy="2967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11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4624"/>
            <a:ext cx="8250080" cy="740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Основные понятия темы 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997" y="908720"/>
            <a:ext cx="97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191" y="78560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молекулы ДНК, служащий матрицей для синтеза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дной полипептидной цепи, т.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одного белка.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838" y="152061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Генетическая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870" y="1625094"/>
            <a:ext cx="5174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информация, заключённая в молекулах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ДНК.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025796"/>
            <a:ext cx="133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3913" y="3087351"/>
            <a:ext cx="394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совокупность ДНК клетки.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saran.ru/isaran/image2.php?guid=95F8550D-9B2B-C844-9784-ECD05B3A82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46" y="3573016"/>
            <a:ext cx="219672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91264" y="3732810"/>
            <a:ext cx="618508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Кольцов Николай Константинович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(1872-1940)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Отечественный зоолог,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цитолог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генетик. Основоположник экспериментального метода исследований в биологии в нашей стране.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выступил с теорией матричной репродукции хромосом.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ginekologspb.ru/newimages/Sindrom-dau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58746">
            <a:off x="6015210" y="1546831"/>
            <a:ext cx="28384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679" y="2332981"/>
            <a:ext cx="176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 CYR" pitchFamily="18" charset="0"/>
                <a:cs typeface="Times New Roman CYR" pitchFamily="18" charset="0"/>
              </a:rPr>
              <a:t>Матрица</a:t>
            </a:r>
            <a:r>
              <a:rPr lang="ru-RU" sz="2400" b="1" dirty="0" smtClean="0">
                <a:solidFill>
                  <a:srgbClr val="002060"/>
                </a:solidFill>
                <a:latin typeface="Times New Roman CYR" pitchFamily="18" charset="0"/>
                <a:cs typeface="Times New Roman CYR" pitchFamily="18" charset="0"/>
              </a:rPr>
              <a:t> – </a:t>
            </a:r>
            <a:endParaRPr lang="ru-RU" sz="2400" b="1" dirty="0">
              <a:solidFill>
                <a:srgbClr val="00206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823" y="2332980"/>
            <a:ext cx="4119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 CYR" pitchFamily="18" charset="0"/>
                <a:cs typeface="Times New Roman CYR" pitchFamily="18" charset="0"/>
              </a:rPr>
              <a:t>Основа, с которой считывается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 CYR" pitchFamily="18" charset="0"/>
                <a:cs typeface="Times New Roman CYR" pitchFamily="18" charset="0"/>
              </a:rPr>
              <a:t> информация. </a:t>
            </a:r>
            <a:endParaRPr lang="ru-RU" sz="2000" b="1" i="1" dirty="0">
              <a:solidFill>
                <a:srgbClr val="00206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80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57531"/>
            <a:ext cx="8229600" cy="1143000"/>
          </a:xfrm>
        </p:spPr>
        <p:txBody>
          <a:bodyPr/>
          <a:lstStyle/>
          <a:p>
            <a:r>
              <a:rPr lang="ru-RU" dirty="0" smtClean="0"/>
              <a:t>ДНК          и-РНК         Белок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71800" y="30290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18972" y="304832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slide.ru/documents_4/a0c5c23133e81bd813af1a819998953c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54763" cy="59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2050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1968 году американский биохимик Эрвин </a:t>
            </a:r>
            <a:r>
              <a:rPr lang="ru-RU" dirty="0" err="1" smtClean="0"/>
              <a:t>Чаргафф</a:t>
            </a:r>
            <a:r>
              <a:rPr lang="ru-RU" dirty="0" smtClean="0"/>
              <a:t> выявил, что в каждой из нитей ДНК количество </a:t>
            </a:r>
            <a:r>
              <a:rPr lang="ru-RU" dirty="0" err="1" smtClean="0"/>
              <a:t>аденина</a:t>
            </a:r>
            <a:r>
              <a:rPr lang="ru-RU" dirty="0" smtClean="0"/>
              <a:t> приблизительно равно количеству </a:t>
            </a:r>
            <a:r>
              <a:rPr lang="ru-RU" dirty="0" err="1" smtClean="0"/>
              <a:t>тимина</a:t>
            </a:r>
            <a:r>
              <a:rPr lang="ru-RU" dirty="0" smtClean="0"/>
              <a:t>, а гуанина — </a:t>
            </a:r>
            <a:r>
              <a:rPr lang="ru-RU" dirty="0" err="1" smtClean="0"/>
              <a:t>цитозину</a:t>
            </a:r>
            <a:r>
              <a:rPr lang="ru-RU" dirty="0" smtClean="0"/>
              <a:t>: </a:t>
            </a:r>
          </a:p>
          <a:p>
            <a:pPr marL="0" indent="0" algn="ctr">
              <a:buNone/>
            </a:pPr>
            <a:r>
              <a:rPr lang="ru-RU" b="1" dirty="0" smtClean="0"/>
              <a:t> А = Т,  Г = Ц</a:t>
            </a:r>
            <a:endParaRPr lang="ru-RU" b="1" dirty="0"/>
          </a:p>
        </p:txBody>
      </p:sp>
      <p:pic>
        <p:nvPicPr>
          <p:cNvPr id="2052" name="Picture 4" descr="https://trv-science.ru/uploads/279-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0842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9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1158/00165877-12ae88b9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16054" cy="70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6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718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Генетическая информация в клетке. Генетический код</vt:lpstr>
      <vt:lpstr>Слайд 2</vt:lpstr>
      <vt:lpstr>Слайд 3</vt:lpstr>
      <vt:lpstr>Слайд 4</vt:lpstr>
      <vt:lpstr>Слайд 5</vt:lpstr>
      <vt:lpstr>ДНК          и-РНК         Белок</vt:lpstr>
      <vt:lpstr>Слайд 7</vt:lpstr>
      <vt:lpstr>Слайд 8</vt:lpstr>
      <vt:lpstr>Слайд 9</vt:lpstr>
      <vt:lpstr>Слайд 10</vt:lpstr>
      <vt:lpstr>Слайд 11</vt:lpstr>
      <vt:lpstr>Слайд 12</vt:lpstr>
      <vt:lpstr>Свойства генетического кода</vt:lpstr>
      <vt:lpstr>Свойства генетического кода</vt:lpstr>
      <vt:lpstr>Свойства генетического кода</vt:lpstr>
      <vt:lpstr>Слайд 16</vt:lpstr>
      <vt:lpstr>Свойства генетического кода</vt:lpstr>
      <vt:lpstr>Свойства генетического кода</vt:lpstr>
      <vt:lpstr>Слайд 19</vt:lpstr>
      <vt:lpstr>Задания</vt:lpstr>
      <vt:lpstr>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Генетическая информация в клетке. Генетический код</dc:title>
  <dc:creator>Люба</dc:creator>
  <cp:lastModifiedBy>User</cp:lastModifiedBy>
  <cp:revision>10</cp:revision>
  <dcterms:created xsi:type="dcterms:W3CDTF">2020-11-08T16:33:49Z</dcterms:created>
  <dcterms:modified xsi:type="dcterms:W3CDTF">2025-01-21T09:49:31Z</dcterms:modified>
</cp:coreProperties>
</file>